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257" r:id="rId3"/>
    <p:sldId id="262" r:id="rId4"/>
    <p:sldId id="261" r:id="rId5"/>
    <p:sldId id="300" r:id="rId6"/>
    <p:sldId id="309" r:id="rId7"/>
    <p:sldId id="310" r:id="rId8"/>
    <p:sldId id="263" r:id="rId9"/>
    <p:sldId id="293" r:id="rId10"/>
    <p:sldId id="264" r:id="rId11"/>
    <p:sldId id="265" r:id="rId12"/>
    <p:sldId id="268" r:id="rId13"/>
    <p:sldId id="269" r:id="rId14"/>
    <p:sldId id="270" r:id="rId15"/>
    <p:sldId id="271" r:id="rId16"/>
    <p:sldId id="272" r:id="rId17"/>
    <p:sldId id="274" r:id="rId18"/>
    <p:sldId id="279" r:id="rId19"/>
    <p:sldId id="311" r:id="rId20"/>
    <p:sldId id="312" r:id="rId21"/>
    <p:sldId id="280" r:id="rId22"/>
    <p:sldId id="282" r:id="rId23"/>
    <p:sldId id="283" r:id="rId24"/>
    <p:sldId id="290" r:id="rId25"/>
    <p:sldId id="284" r:id="rId26"/>
    <p:sldId id="291" r:id="rId27"/>
    <p:sldId id="285" r:id="rId28"/>
    <p:sldId id="286" r:id="rId29"/>
    <p:sldId id="287" r:id="rId30"/>
    <p:sldId id="313" r:id="rId31"/>
    <p:sldId id="288" r:id="rId32"/>
    <p:sldId id="307" r:id="rId33"/>
    <p:sldId id="308" r:id="rId34"/>
    <p:sldId id="306" r:id="rId35"/>
    <p:sldId id="294" r:id="rId36"/>
    <p:sldId id="295" r:id="rId37"/>
    <p:sldId id="297" r:id="rId38"/>
    <p:sldId id="296" r:id="rId39"/>
    <p:sldId id="298" r:id="rId40"/>
    <p:sldId id="301" r:id="rId41"/>
    <p:sldId id="302" r:id="rId42"/>
    <p:sldId id="303" r:id="rId43"/>
    <p:sldId id="304" r:id="rId44"/>
    <p:sldId id="305" r:id="rId45"/>
    <p:sldId id="314" r:id="rId46"/>
    <p:sldId id="315" r:id="rId47"/>
    <p:sldId id="289" r:id="rId48"/>
    <p:sldId id="299" r:id="rId49"/>
    <p:sldId id="29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8095D-2E12-4550-AB5F-F28376376AAB}" v="5" dt="2022-11-03T04:03:32.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660"/>
  </p:normalViewPr>
  <p:slideViewPr>
    <p:cSldViewPr snapToGrid="0">
      <p:cViewPr varScale="1">
        <p:scale>
          <a:sx n="72" d="100"/>
          <a:sy n="72" d="100"/>
        </p:scale>
        <p:origin x="7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8F3C1-CF5B-4B42-B1BA-271135D8CEBE}" type="datetimeFigureOut">
              <a:rPr lang="en-US" smtClean="0"/>
              <a:t>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857E3-F035-468C-94B3-DE01D7AB4FEC}" type="slidenum">
              <a:rPr lang="en-US" smtClean="0"/>
              <a:t>‹#›</a:t>
            </a:fld>
            <a:endParaRPr lang="en-US"/>
          </a:p>
        </p:txBody>
      </p:sp>
    </p:spTree>
    <p:extLst>
      <p:ext uri="{BB962C8B-B14F-4D97-AF65-F5344CB8AC3E}">
        <p14:creationId xmlns:p14="http://schemas.microsoft.com/office/powerpoint/2010/main" val="281113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57E3-F035-468C-94B3-DE01D7AB4FEC}" type="slidenum">
              <a:rPr lang="en-US" smtClean="0"/>
              <a:t>2</a:t>
            </a:fld>
            <a:endParaRPr lang="en-US"/>
          </a:p>
        </p:txBody>
      </p:sp>
    </p:spTree>
    <p:extLst>
      <p:ext uri="{BB962C8B-B14F-4D97-AF65-F5344CB8AC3E}">
        <p14:creationId xmlns:p14="http://schemas.microsoft.com/office/powerpoint/2010/main" val="945188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29</a:t>
            </a:fld>
            <a:endParaRPr lang="en-US"/>
          </a:p>
        </p:txBody>
      </p:sp>
    </p:spTree>
    <p:extLst>
      <p:ext uri="{BB962C8B-B14F-4D97-AF65-F5344CB8AC3E}">
        <p14:creationId xmlns:p14="http://schemas.microsoft.com/office/powerpoint/2010/main" val="75448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31</a:t>
            </a:fld>
            <a:endParaRPr lang="en-US"/>
          </a:p>
        </p:txBody>
      </p:sp>
    </p:spTree>
    <p:extLst>
      <p:ext uri="{BB962C8B-B14F-4D97-AF65-F5344CB8AC3E}">
        <p14:creationId xmlns:p14="http://schemas.microsoft.com/office/powerpoint/2010/main" val="2873012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32</a:t>
            </a:fld>
            <a:endParaRPr lang="en-US"/>
          </a:p>
        </p:txBody>
      </p:sp>
    </p:spTree>
    <p:extLst>
      <p:ext uri="{BB962C8B-B14F-4D97-AF65-F5344CB8AC3E}">
        <p14:creationId xmlns:p14="http://schemas.microsoft.com/office/powerpoint/2010/main" val="3565249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33</a:t>
            </a:fld>
            <a:endParaRPr lang="en-US"/>
          </a:p>
        </p:txBody>
      </p:sp>
    </p:spTree>
    <p:extLst>
      <p:ext uri="{BB962C8B-B14F-4D97-AF65-F5344CB8AC3E}">
        <p14:creationId xmlns:p14="http://schemas.microsoft.com/office/powerpoint/2010/main" val="179879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34</a:t>
            </a:fld>
            <a:endParaRPr lang="en-US"/>
          </a:p>
        </p:txBody>
      </p:sp>
    </p:spTree>
    <p:extLst>
      <p:ext uri="{BB962C8B-B14F-4D97-AF65-F5344CB8AC3E}">
        <p14:creationId xmlns:p14="http://schemas.microsoft.com/office/powerpoint/2010/main" val="2088364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35</a:t>
            </a:fld>
            <a:endParaRPr lang="en-US"/>
          </a:p>
        </p:txBody>
      </p:sp>
    </p:spTree>
    <p:extLst>
      <p:ext uri="{BB962C8B-B14F-4D97-AF65-F5344CB8AC3E}">
        <p14:creationId xmlns:p14="http://schemas.microsoft.com/office/powerpoint/2010/main" val="4248660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36</a:t>
            </a:fld>
            <a:endParaRPr lang="en-US"/>
          </a:p>
        </p:txBody>
      </p:sp>
    </p:spTree>
    <p:extLst>
      <p:ext uri="{BB962C8B-B14F-4D97-AF65-F5344CB8AC3E}">
        <p14:creationId xmlns:p14="http://schemas.microsoft.com/office/powerpoint/2010/main" val="1125736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37</a:t>
            </a:fld>
            <a:endParaRPr lang="en-US"/>
          </a:p>
        </p:txBody>
      </p:sp>
    </p:spTree>
    <p:extLst>
      <p:ext uri="{BB962C8B-B14F-4D97-AF65-F5344CB8AC3E}">
        <p14:creationId xmlns:p14="http://schemas.microsoft.com/office/powerpoint/2010/main" val="116669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38</a:t>
            </a:fld>
            <a:endParaRPr lang="en-US"/>
          </a:p>
        </p:txBody>
      </p:sp>
    </p:spTree>
    <p:extLst>
      <p:ext uri="{BB962C8B-B14F-4D97-AF65-F5344CB8AC3E}">
        <p14:creationId xmlns:p14="http://schemas.microsoft.com/office/powerpoint/2010/main" val="2578002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APT’s using this.</a:t>
            </a:r>
          </a:p>
        </p:txBody>
      </p:sp>
      <p:sp>
        <p:nvSpPr>
          <p:cNvPr id="4" name="Slide Number Placeholder 3"/>
          <p:cNvSpPr>
            <a:spLocks noGrp="1"/>
          </p:cNvSpPr>
          <p:nvPr>
            <p:ph type="sldNum" sz="quarter" idx="5"/>
          </p:nvPr>
        </p:nvSpPr>
        <p:spPr/>
        <p:txBody>
          <a:bodyPr/>
          <a:lstStyle/>
          <a:p>
            <a:fld id="{90A857E3-F035-468C-94B3-DE01D7AB4FEC}" type="slidenum">
              <a:rPr lang="en-US" smtClean="0"/>
              <a:t>41</a:t>
            </a:fld>
            <a:endParaRPr lang="en-US"/>
          </a:p>
        </p:txBody>
      </p:sp>
    </p:spTree>
    <p:extLst>
      <p:ext uri="{BB962C8B-B14F-4D97-AF65-F5344CB8AC3E}">
        <p14:creationId xmlns:p14="http://schemas.microsoft.com/office/powerpoint/2010/main" val="405587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57E3-F035-468C-94B3-DE01D7AB4FEC}" type="slidenum">
              <a:rPr lang="en-US" smtClean="0"/>
              <a:t>4</a:t>
            </a:fld>
            <a:endParaRPr lang="en-US"/>
          </a:p>
        </p:txBody>
      </p:sp>
    </p:spTree>
    <p:extLst>
      <p:ext uri="{BB962C8B-B14F-4D97-AF65-F5344CB8AC3E}">
        <p14:creationId xmlns:p14="http://schemas.microsoft.com/office/powerpoint/2010/main" val="2228996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Log4j exploit spike.</a:t>
            </a:r>
          </a:p>
        </p:txBody>
      </p:sp>
      <p:sp>
        <p:nvSpPr>
          <p:cNvPr id="4" name="Slide Number Placeholder 3"/>
          <p:cNvSpPr>
            <a:spLocks noGrp="1"/>
          </p:cNvSpPr>
          <p:nvPr>
            <p:ph type="sldNum" sz="quarter" idx="5"/>
          </p:nvPr>
        </p:nvSpPr>
        <p:spPr/>
        <p:txBody>
          <a:bodyPr/>
          <a:lstStyle/>
          <a:p>
            <a:fld id="{90A857E3-F035-468C-94B3-DE01D7AB4FEC}" type="slidenum">
              <a:rPr lang="en-US" smtClean="0"/>
              <a:t>42</a:t>
            </a:fld>
            <a:endParaRPr lang="en-US"/>
          </a:p>
        </p:txBody>
      </p:sp>
    </p:spTree>
    <p:extLst>
      <p:ext uri="{BB962C8B-B14F-4D97-AF65-F5344CB8AC3E}">
        <p14:creationId xmlns:p14="http://schemas.microsoft.com/office/powerpoint/2010/main" val="1506896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Log4j exploit spike.</a:t>
            </a:r>
          </a:p>
        </p:txBody>
      </p:sp>
      <p:sp>
        <p:nvSpPr>
          <p:cNvPr id="4" name="Slide Number Placeholder 3"/>
          <p:cNvSpPr>
            <a:spLocks noGrp="1"/>
          </p:cNvSpPr>
          <p:nvPr>
            <p:ph type="sldNum" sz="quarter" idx="5"/>
          </p:nvPr>
        </p:nvSpPr>
        <p:spPr/>
        <p:txBody>
          <a:bodyPr/>
          <a:lstStyle/>
          <a:p>
            <a:fld id="{90A857E3-F035-468C-94B3-DE01D7AB4FEC}" type="slidenum">
              <a:rPr lang="en-US" smtClean="0"/>
              <a:t>43</a:t>
            </a:fld>
            <a:endParaRPr lang="en-US"/>
          </a:p>
        </p:txBody>
      </p:sp>
    </p:spTree>
    <p:extLst>
      <p:ext uri="{BB962C8B-B14F-4D97-AF65-F5344CB8AC3E}">
        <p14:creationId xmlns:p14="http://schemas.microsoft.com/office/powerpoint/2010/main" val="1085788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Log4j exploit spike.</a:t>
            </a:r>
          </a:p>
        </p:txBody>
      </p:sp>
      <p:sp>
        <p:nvSpPr>
          <p:cNvPr id="4" name="Slide Number Placeholder 3"/>
          <p:cNvSpPr>
            <a:spLocks noGrp="1"/>
          </p:cNvSpPr>
          <p:nvPr>
            <p:ph type="sldNum" sz="quarter" idx="5"/>
          </p:nvPr>
        </p:nvSpPr>
        <p:spPr/>
        <p:txBody>
          <a:bodyPr/>
          <a:lstStyle/>
          <a:p>
            <a:fld id="{90A857E3-F035-468C-94B3-DE01D7AB4FEC}" type="slidenum">
              <a:rPr lang="en-US" smtClean="0"/>
              <a:t>44</a:t>
            </a:fld>
            <a:endParaRPr lang="en-US"/>
          </a:p>
        </p:txBody>
      </p:sp>
    </p:spTree>
    <p:extLst>
      <p:ext uri="{BB962C8B-B14F-4D97-AF65-F5344CB8AC3E}">
        <p14:creationId xmlns:p14="http://schemas.microsoft.com/office/powerpoint/2010/main" val="247142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57E3-F035-468C-94B3-DE01D7AB4FEC}" type="slidenum">
              <a:rPr lang="en-US" smtClean="0"/>
              <a:t>5</a:t>
            </a:fld>
            <a:endParaRPr lang="en-US"/>
          </a:p>
        </p:txBody>
      </p:sp>
    </p:spTree>
    <p:extLst>
      <p:ext uri="{BB962C8B-B14F-4D97-AF65-F5344CB8AC3E}">
        <p14:creationId xmlns:p14="http://schemas.microsoft.com/office/powerpoint/2010/main" val="425694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57E3-F035-468C-94B3-DE01D7AB4FEC}" type="slidenum">
              <a:rPr lang="en-US" smtClean="0"/>
              <a:t>6</a:t>
            </a:fld>
            <a:endParaRPr lang="en-US"/>
          </a:p>
        </p:txBody>
      </p:sp>
    </p:spTree>
    <p:extLst>
      <p:ext uri="{BB962C8B-B14F-4D97-AF65-F5344CB8AC3E}">
        <p14:creationId xmlns:p14="http://schemas.microsoft.com/office/powerpoint/2010/main" val="242498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57E3-F035-468C-94B3-DE01D7AB4FEC}" type="slidenum">
              <a:rPr lang="en-US" smtClean="0"/>
              <a:t>7</a:t>
            </a:fld>
            <a:endParaRPr lang="en-US"/>
          </a:p>
        </p:txBody>
      </p:sp>
    </p:spTree>
    <p:extLst>
      <p:ext uri="{BB962C8B-B14F-4D97-AF65-F5344CB8AC3E}">
        <p14:creationId xmlns:p14="http://schemas.microsoft.com/office/powerpoint/2010/main" val="86293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Dependencies can be handled quickly using docker containers and images.</a:t>
            </a:r>
          </a:p>
        </p:txBody>
      </p:sp>
      <p:sp>
        <p:nvSpPr>
          <p:cNvPr id="4" name="Slide Number Placeholder 3"/>
          <p:cNvSpPr>
            <a:spLocks noGrp="1"/>
          </p:cNvSpPr>
          <p:nvPr>
            <p:ph type="sldNum" sz="quarter" idx="5"/>
          </p:nvPr>
        </p:nvSpPr>
        <p:spPr/>
        <p:txBody>
          <a:bodyPr/>
          <a:lstStyle/>
          <a:p>
            <a:fld id="{90A857E3-F035-468C-94B3-DE01D7AB4FEC}" type="slidenum">
              <a:rPr lang="en-US" smtClean="0"/>
              <a:t>11</a:t>
            </a:fld>
            <a:endParaRPr lang="en-US"/>
          </a:p>
        </p:txBody>
      </p:sp>
    </p:spTree>
    <p:extLst>
      <p:ext uri="{BB962C8B-B14F-4D97-AF65-F5344CB8AC3E}">
        <p14:creationId xmlns:p14="http://schemas.microsoft.com/office/powerpoint/2010/main" val="420594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think you want to have anyone to have system administration or net admin capabilities. OH AND SYSLOG!!!</a:t>
            </a:r>
          </a:p>
        </p:txBody>
      </p:sp>
      <p:sp>
        <p:nvSpPr>
          <p:cNvPr id="4" name="Slide Number Placeholder 3"/>
          <p:cNvSpPr>
            <a:spLocks noGrp="1"/>
          </p:cNvSpPr>
          <p:nvPr>
            <p:ph type="sldNum" sz="quarter" idx="5"/>
          </p:nvPr>
        </p:nvSpPr>
        <p:spPr/>
        <p:txBody>
          <a:bodyPr/>
          <a:lstStyle/>
          <a:p>
            <a:fld id="{90A857E3-F035-468C-94B3-DE01D7AB4FEC}" type="slidenum">
              <a:rPr lang="en-US" smtClean="0"/>
              <a:t>18</a:t>
            </a:fld>
            <a:endParaRPr lang="en-US"/>
          </a:p>
        </p:txBody>
      </p:sp>
    </p:spTree>
    <p:extLst>
      <p:ext uri="{BB962C8B-B14F-4D97-AF65-F5344CB8AC3E}">
        <p14:creationId xmlns:p14="http://schemas.microsoft.com/office/powerpoint/2010/main" val="3200746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857E3-F035-468C-94B3-DE01D7AB4FEC}" type="slidenum">
              <a:rPr lang="en-US" smtClean="0"/>
              <a:t>23</a:t>
            </a:fld>
            <a:endParaRPr lang="en-US"/>
          </a:p>
        </p:txBody>
      </p:sp>
    </p:spTree>
    <p:extLst>
      <p:ext uri="{BB962C8B-B14F-4D97-AF65-F5344CB8AC3E}">
        <p14:creationId xmlns:p14="http://schemas.microsoft.com/office/powerpoint/2010/main" val="187179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 has a honeypot with port 2375 misconfigured.</a:t>
            </a:r>
          </a:p>
        </p:txBody>
      </p:sp>
      <p:sp>
        <p:nvSpPr>
          <p:cNvPr id="4" name="Slide Number Placeholder 3"/>
          <p:cNvSpPr>
            <a:spLocks noGrp="1"/>
          </p:cNvSpPr>
          <p:nvPr>
            <p:ph type="sldNum" sz="quarter" idx="5"/>
          </p:nvPr>
        </p:nvSpPr>
        <p:spPr/>
        <p:txBody>
          <a:bodyPr/>
          <a:lstStyle/>
          <a:p>
            <a:fld id="{90A857E3-F035-468C-94B3-DE01D7AB4FEC}" type="slidenum">
              <a:rPr lang="en-US" smtClean="0"/>
              <a:t>28</a:t>
            </a:fld>
            <a:endParaRPr lang="en-US"/>
          </a:p>
        </p:txBody>
      </p:sp>
    </p:spTree>
    <p:extLst>
      <p:ext uri="{BB962C8B-B14F-4D97-AF65-F5344CB8AC3E}">
        <p14:creationId xmlns:p14="http://schemas.microsoft.com/office/powerpoint/2010/main" val="1878030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05BA66-76D6-43C3-B98D-4B4198BC4EBA}"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3705822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05BA66-76D6-43C3-B98D-4B4198BC4EBA}"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188259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05BA66-76D6-43C3-B98D-4B4198BC4EBA}"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1640136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05BA66-76D6-43C3-B98D-4B4198BC4EBA}"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95364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05BA66-76D6-43C3-B98D-4B4198BC4EBA}"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46387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05BA66-76D6-43C3-B98D-4B4198BC4EBA}"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185750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05BA66-76D6-43C3-B98D-4B4198BC4EBA}" type="datetimeFigureOut">
              <a:rPr lang="en-US" smtClean="0"/>
              <a:t>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4153824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05BA66-76D6-43C3-B98D-4B4198BC4EBA}" type="datetimeFigureOut">
              <a:rPr lang="en-US" smtClean="0"/>
              <a:t>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3082597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5BA66-76D6-43C3-B98D-4B4198BC4EBA}" type="datetimeFigureOut">
              <a:rPr lang="en-US" smtClean="0"/>
              <a:t>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174004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05BA66-76D6-43C3-B98D-4B4198BC4EBA}"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2285166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05BA66-76D6-43C3-B98D-4B4198BC4EBA}"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ADA464-458E-4F20-9B7C-C49BDDC0D0AF}" type="slidenum">
              <a:rPr lang="en-US" smtClean="0"/>
              <a:t>‹#›</a:t>
            </a:fld>
            <a:endParaRPr lang="en-US"/>
          </a:p>
        </p:txBody>
      </p:sp>
    </p:spTree>
    <p:extLst>
      <p:ext uri="{BB962C8B-B14F-4D97-AF65-F5344CB8AC3E}">
        <p14:creationId xmlns:p14="http://schemas.microsoft.com/office/powerpoint/2010/main" val="1298806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5BA66-76D6-43C3-B98D-4B4198BC4EBA}" type="datetimeFigureOut">
              <a:rPr lang="en-US" smtClean="0"/>
              <a:t>11/6/2022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ADA464-458E-4F20-9B7C-C49BDDC0D0AF}" type="slidenum">
              <a:rPr lang="en-US" smtClean="0"/>
              <a:t>‹#›</a:t>
            </a:fld>
            <a:endParaRPr lang="en-US"/>
          </a:p>
        </p:txBody>
      </p:sp>
    </p:spTree>
    <p:extLst>
      <p:ext uri="{BB962C8B-B14F-4D97-AF65-F5344CB8AC3E}">
        <p14:creationId xmlns:p14="http://schemas.microsoft.com/office/powerpoint/2010/main" val="34113754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hodan.io/search?query=docker+port%3A2375"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nakedsecurity.sophos.com/2019/03/07/monero-cryptominers-hijack-hundreds-of-unpatched-docker-host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blog.docker.com/2019/02/docker-security-update-cve-2018-5736-and-container-security-best-practices/"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ib4lx9i6DLA&amp;list=FLU7PgmLMYcRexHCU7rmnxmw&amp;index=4&amp;t=0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Caprico1/Dale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datadoghq.com/docker-adoptio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docs.docker.com/" TargetMode="External"/><Relationship Id="rId7" Type="http://schemas.openxmlformats.org/officeDocument/2006/relationships/hyperlink" Target="https://capricocave.wordpress.com/" TargetMode="External"/><Relationship Id="rId2" Type="http://schemas.openxmlformats.org/officeDocument/2006/relationships/hyperlink" Target="https://blog.docker.com/2019/02/docker-security-update-cve-2018-5736-and-container-security-best-practices/" TargetMode="External"/><Relationship Id="rId1" Type="http://schemas.openxmlformats.org/officeDocument/2006/relationships/slideLayout" Target="../slideLayouts/slideLayout2.xml"/><Relationship Id="rId6" Type="http://schemas.openxmlformats.org/officeDocument/2006/relationships/hyperlink" Target="https://docker.com/" TargetMode="External"/><Relationship Id="rId5" Type="http://schemas.openxmlformats.org/officeDocument/2006/relationships/hyperlink" Target="https://www.datadoghq.com/docker-adoption/" TargetMode="External"/><Relationship Id="rId4" Type="http://schemas.openxmlformats.org/officeDocument/2006/relationships/hyperlink" Target="https://www.youtube.com/watch?v=ib4lx9i6DLA&amp;list=FLU7PgmLMYcRexHCU7rmnxmw&amp;index=4&amp;t=0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datadoghq.com/docker-adop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F1F1-AFF6-4F34-8975-D3A47FCC8195}"/>
              </a:ext>
            </a:extLst>
          </p:cNvPr>
          <p:cNvSpPr>
            <a:spLocks noGrp="1"/>
          </p:cNvSpPr>
          <p:nvPr>
            <p:ph type="ctrTitle"/>
          </p:nvPr>
        </p:nvSpPr>
        <p:spPr>
          <a:xfrm>
            <a:off x="433136" y="5091762"/>
            <a:ext cx="7834193" cy="1264588"/>
          </a:xfrm>
        </p:spPr>
        <p:txBody>
          <a:bodyPr anchor="ctr">
            <a:normAutofit/>
          </a:bodyPr>
          <a:lstStyle/>
          <a:p>
            <a:pPr algn="r"/>
            <a:r>
              <a:rPr lang="en-US" sz="4200" dirty="0"/>
              <a:t>Container Crisis 3: More Containers More Problems</a:t>
            </a:r>
          </a:p>
        </p:txBody>
      </p:sp>
      <p:sp>
        <p:nvSpPr>
          <p:cNvPr id="3" name="Subtitle 2">
            <a:extLst>
              <a:ext uri="{FF2B5EF4-FFF2-40B4-BE49-F238E27FC236}">
                <a16:creationId xmlns:a16="http://schemas.microsoft.com/office/drawing/2014/main" id="{4BD92E8A-2C1A-42B5-978C-5F65E2826C69}"/>
              </a:ext>
            </a:extLst>
          </p:cNvPr>
          <p:cNvSpPr>
            <a:spLocks noGrp="1"/>
          </p:cNvSpPr>
          <p:nvPr>
            <p:ph type="subTitle" idx="1"/>
          </p:nvPr>
        </p:nvSpPr>
        <p:spPr>
          <a:xfrm>
            <a:off x="8499107" y="5091763"/>
            <a:ext cx="3115531" cy="1264587"/>
          </a:xfrm>
        </p:spPr>
        <p:txBody>
          <a:bodyPr anchor="ctr">
            <a:normAutofit/>
          </a:bodyPr>
          <a:lstStyle/>
          <a:p>
            <a:pPr algn="l"/>
            <a:r>
              <a:rPr lang="en-US" sz="2000" dirty="0"/>
              <a:t>By: </a:t>
            </a:r>
            <a:r>
              <a:rPr lang="en-US" sz="2000" dirty="0" err="1"/>
              <a:t>Caprico</a:t>
            </a:r>
            <a:r>
              <a:rPr lang="en-US" sz="2000" dirty="0"/>
              <a:t> (Nate Johnson)</a:t>
            </a:r>
          </a:p>
        </p:txBody>
      </p:sp>
      <p:pic>
        <p:nvPicPr>
          <p:cNvPr id="5" name="Picture 4" descr="A close up of a sign&#10;&#10;Description automatically generated">
            <a:extLst>
              <a:ext uri="{FF2B5EF4-FFF2-40B4-BE49-F238E27FC236}">
                <a16:creationId xmlns:a16="http://schemas.microsoft.com/office/drawing/2014/main" id="{1791A536-757E-4430-8B55-BFA6BE418150}"/>
              </a:ext>
            </a:extLst>
          </p:cNvPr>
          <p:cNvPicPr>
            <a:picLocks noChangeAspect="1"/>
          </p:cNvPicPr>
          <p:nvPr/>
        </p:nvPicPr>
        <p:blipFill rotWithShape="1">
          <a:blip r:embed="rId2">
            <a:extLst>
              <a:ext uri="{28A0092B-C50C-407E-A947-70E740481C1C}">
                <a14:useLocalDpi xmlns:a14="http://schemas.microsoft.com/office/drawing/2010/main" val="0"/>
              </a:ext>
            </a:extLst>
          </a:blip>
          <a:srcRect l="3220" r="8113"/>
          <a:stretch/>
        </p:blipFill>
        <p:spPr>
          <a:xfrm>
            <a:off x="-3983" y="10"/>
            <a:ext cx="12192000" cy="4571990"/>
          </a:xfrm>
          <a:prstGeom prst="rect">
            <a:avLst/>
          </a:prstGeom>
        </p:spPr>
      </p:pic>
      <p:cxnSp>
        <p:nvCxnSpPr>
          <p:cNvPr id="10"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4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0FABC7-6417-4070-9511-0CA7B6EDE7E6}"/>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RTFM Containers</a:t>
            </a:r>
          </a:p>
        </p:txBody>
      </p:sp>
      <p:sp>
        <p:nvSpPr>
          <p:cNvPr id="3" name="Content Placeholder 2">
            <a:extLst>
              <a:ext uri="{FF2B5EF4-FFF2-40B4-BE49-F238E27FC236}">
                <a16:creationId xmlns:a16="http://schemas.microsoft.com/office/drawing/2014/main" id="{950AA34F-81EF-40B5-934D-2A936AF76C53}"/>
              </a:ext>
            </a:extLst>
          </p:cNvPr>
          <p:cNvSpPr>
            <a:spLocks noGrp="1"/>
          </p:cNvSpPr>
          <p:nvPr>
            <p:ph idx="1"/>
          </p:nvPr>
        </p:nvSpPr>
        <p:spPr>
          <a:xfrm>
            <a:off x="966951" y="3355130"/>
            <a:ext cx="2669407" cy="2427333"/>
          </a:xfrm>
        </p:spPr>
        <p:txBody>
          <a:bodyPr>
            <a:noAutofit/>
          </a:bodyPr>
          <a:lstStyle/>
          <a:p>
            <a:r>
              <a:rPr lang="en-US" sz="2000" dirty="0"/>
              <a:t>Where is it used?</a:t>
            </a:r>
          </a:p>
          <a:p>
            <a:pPr lvl="1"/>
            <a:r>
              <a:rPr lang="en-US" sz="2000" dirty="0"/>
              <a:t>Production Services</a:t>
            </a:r>
          </a:p>
          <a:p>
            <a:pPr lvl="1"/>
            <a:r>
              <a:rPr lang="en-US" sz="2000" dirty="0"/>
              <a:t>Developers</a:t>
            </a:r>
          </a:p>
          <a:p>
            <a:pPr lvl="1"/>
            <a:endParaRPr lang="en-US" sz="2000" dirty="0"/>
          </a:p>
          <a:p>
            <a:pPr marL="457200" lvl="1" indent="0">
              <a:buNone/>
            </a:pPr>
            <a:endParaRPr lang="en-US" sz="2000" dirty="0"/>
          </a:p>
          <a:p>
            <a:pPr lvl="1"/>
            <a:endParaRPr lang="en-US" sz="2000" dirty="0"/>
          </a:p>
          <a:p>
            <a:pPr marL="0" indent="0">
              <a:buNone/>
            </a:pPr>
            <a:r>
              <a:rPr lang="en-US" sz="2000" i="1" dirty="0"/>
              <a:t>We’ll come back to this pic…</a:t>
            </a:r>
          </a:p>
        </p:txBody>
      </p:sp>
      <p:pic>
        <p:nvPicPr>
          <p:cNvPr id="4" name="Picture 3">
            <a:extLst>
              <a:ext uri="{FF2B5EF4-FFF2-40B4-BE49-F238E27FC236}">
                <a16:creationId xmlns:a16="http://schemas.microsoft.com/office/drawing/2014/main" id="{82955CE7-72A1-46D3-A606-DAC64275406C}"/>
              </a:ext>
            </a:extLst>
          </p:cNvPr>
          <p:cNvPicPr>
            <a:picLocks noChangeAspect="1"/>
          </p:cNvPicPr>
          <p:nvPr/>
        </p:nvPicPr>
        <p:blipFill>
          <a:blip r:embed="rId2"/>
          <a:stretch>
            <a:fillRect/>
          </a:stretch>
        </p:blipFill>
        <p:spPr>
          <a:xfrm>
            <a:off x="5177815" y="952500"/>
            <a:ext cx="5872296" cy="4829963"/>
          </a:xfrm>
          <a:prstGeom prst="rect">
            <a:avLst/>
          </a:prstGeom>
        </p:spPr>
      </p:pic>
      <p:sp>
        <p:nvSpPr>
          <p:cNvPr id="5" name="Rectangle 4">
            <a:extLst>
              <a:ext uri="{FF2B5EF4-FFF2-40B4-BE49-F238E27FC236}">
                <a16:creationId xmlns:a16="http://schemas.microsoft.com/office/drawing/2014/main" id="{27D5A8A9-767A-4728-8C99-52AAACBBB167}"/>
              </a:ext>
            </a:extLst>
          </p:cNvPr>
          <p:cNvSpPr/>
          <p:nvPr/>
        </p:nvSpPr>
        <p:spPr>
          <a:xfrm>
            <a:off x="5657738" y="6488668"/>
            <a:ext cx="6620595" cy="369332"/>
          </a:xfrm>
          <a:prstGeom prst="rect">
            <a:avLst/>
          </a:prstGeom>
        </p:spPr>
        <p:txBody>
          <a:bodyPr wrap="none">
            <a:spAutoFit/>
          </a:bodyPr>
          <a:lstStyle/>
          <a:p>
            <a:r>
              <a:rPr lang="en-US" dirty="0"/>
              <a:t>Source: </a:t>
            </a:r>
            <a:r>
              <a:rPr lang="en-US" dirty="0">
                <a:hlinkClick r:id="rId3"/>
              </a:rPr>
              <a:t>https://www.shodan.io/search?query=docker+port%3A2375</a:t>
            </a:r>
            <a:endParaRPr lang="en-US" dirty="0"/>
          </a:p>
        </p:txBody>
      </p:sp>
    </p:spTree>
    <p:extLst>
      <p:ext uri="{BB962C8B-B14F-4D97-AF65-F5344CB8AC3E}">
        <p14:creationId xmlns:p14="http://schemas.microsoft.com/office/powerpoint/2010/main" val="2211167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8A78-0CE3-4621-B3A6-090AF1CAF653}"/>
              </a:ext>
            </a:extLst>
          </p:cNvPr>
          <p:cNvSpPr>
            <a:spLocks noGrp="1"/>
          </p:cNvSpPr>
          <p:nvPr>
            <p:ph type="title"/>
          </p:nvPr>
        </p:nvSpPr>
        <p:spPr/>
        <p:txBody>
          <a:bodyPr/>
          <a:lstStyle/>
          <a:p>
            <a:r>
              <a:rPr lang="en-US" dirty="0"/>
              <a:t>Penetration Testing Uses</a:t>
            </a:r>
          </a:p>
        </p:txBody>
      </p:sp>
      <p:sp>
        <p:nvSpPr>
          <p:cNvPr id="3" name="Content Placeholder 2">
            <a:extLst>
              <a:ext uri="{FF2B5EF4-FFF2-40B4-BE49-F238E27FC236}">
                <a16:creationId xmlns:a16="http://schemas.microsoft.com/office/drawing/2014/main" id="{3BC6B30E-9864-4072-903E-56F1B30C4733}"/>
              </a:ext>
            </a:extLst>
          </p:cNvPr>
          <p:cNvSpPr>
            <a:spLocks noGrp="1"/>
          </p:cNvSpPr>
          <p:nvPr>
            <p:ph idx="1"/>
          </p:nvPr>
        </p:nvSpPr>
        <p:spPr/>
        <p:txBody>
          <a:bodyPr/>
          <a:lstStyle/>
          <a:p>
            <a:r>
              <a:rPr lang="en-US" dirty="0"/>
              <a:t>Docker is great at running tools.</a:t>
            </a:r>
          </a:p>
          <a:p>
            <a:pPr lvl="1"/>
            <a:r>
              <a:rPr lang="en-US" dirty="0"/>
              <a:t>Dependencies handled</a:t>
            </a:r>
          </a:p>
          <a:p>
            <a:pPr lvl="1"/>
            <a:r>
              <a:rPr lang="en-US" dirty="0"/>
              <a:t>Segmented networking for reverse engineering</a:t>
            </a:r>
          </a:p>
          <a:p>
            <a:pPr lvl="1"/>
            <a:r>
              <a:rPr lang="en-US" dirty="0"/>
              <a:t>Development of tools for cross OS testing</a:t>
            </a:r>
          </a:p>
          <a:p>
            <a:pPr lvl="1"/>
            <a:r>
              <a:rPr lang="en-US" dirty="0"/>
              <a:t>Etc.</a:t>
            </a:r>
          </a:p>
          <a:p>
            <a:pPr marL="457200" lvl="1" indent="0">
              <a:buNone/>
            </a:pPr>
            <a:endParaRPr lang="en-US" dirty="0"/>
          </a:p>
        </p:txBody>
      </p:sp>
    </p:spTree>
    <p:extLst>
      <p:ext uri="{BB962C8B-B14F-4D97-AF65-F5344CB8AC3E}">
        <p14:creationId xmlns:p14="http://schemas.microsoft.com/office/powerpoint/2010/main" val="391880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628A78-0CE3-4621-B3A6-090AF1CAF653}"/>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Penetration Testing Uses</a:t>
            </a:r>
          </a:p>
        </p:txBody>
      </p:sp>
      <p:sp>
        <p:nvSpPr>
          <p:cNvPr id="3" name="Content Placeholder 2">
            <a:extLst>
              <a:ext uri="{FF2B5EF4-FFF2-40B4-BE49-F238E27FC236}">
                <a16:creationId xmlns:a16="http://schemas.microsoft.com/office/drawing/2014/main" id="{3BC6B30E-9864-4072-903E-56F1B30C4733}"/>
              </a:ext>
            </a:extLst>
          </p:cNvPr>
          <p:cNvSpPr>
            <a:spLocks noGrp="1"/>
          </p:cNvSpPr>
          <p:nvPr>
            <p:ph idx="1"/>
          </p:nvPr>
        </p:nvSpPr>
        <p:spPr>
          <a:xfrm>
            <a:off x="966951" y="3355130"/>
            <a:ext cx="2669407" cy="2427333"/>
          </a:xfrm>
        </p:spPr>
        <p:txBody>
          <a:bodyPr>
            <a:normAutofit/>
          </a:bodyPr>
          <a:lstStyle/>
          <a:p>
            <a:r>
              <a:rPr lang="en-US" sz="1600" dirty="0"/>
              <a:t>Example: My First Project</a:t>
            </a:r>
          </a:p>
          <a:p>
            <a:pPr lvl="1"/>
            <a:r>
              <a:rPr lang="en-US" sz="1600" dirty="0"/>
              <a:t>Replace my bloated KALI VM (60 </a:t>
            </a:r>
            <a:r>
              <a:rPr lang="en-US" sz="1600" dirty="0" err="1"/>
              <a:t>gbs</a:t>
            </a:r>
            <a:r>
              <a:rPr lang="en-US" sz="1600" dirty="0"/>
              <a:t>)</a:t>
            </a:r>
          </a:p>
          <a:p>
            <a:pPr lvl="1"/>
            <a:r>
              <a:rPr lang="en-US" sz="1600" dirty="0"/>
              <a:t>So I made a docker image</a:t>
            </a:r>
          </a:p>
          <a:p>
            <a:pPr marL="457200" lvl="1" indent="0">
              <a:buNone/>
            </a:pPr>
            <a:endParaRPr lang="en-US" sz="1600" dirty="0"/>
          </a:p>
        </p:txBody>
      </p:sp>
      <p:pic>
        <p:nvPicPr>
          <p:cNvPr id="4" name="Picture 3">
            <a:extLst>
              <a:ext uri="{FF2B5EF4-FFF2-40B4-BE49-F238E27FC236}">
                <a16:creationId xmlns:a16="http://schemas.microsoft.com/office/drawing/2014/main" id="{C8368EAE-21FA-4D1B-932D-5AC6FA6A01F0}"/>
              </a:ext>
            </a:extLst>
          </p:cNvPr>
          <p:cNvPicPr>
            <a:picLocks noChangeAspect="1"/>
          </p:cNvPicPr>
          <p:nvPr/>
        </p:nvPicPr>
        <p:blipFill>
          <a:blip r:embed="rId2"/>
          <a:stretch>
            <a:fillRect/>
          </a:stretch>
        </p:blipFill>
        <p:spPr>
          <a:xfrm>
            <a:off x="4662102" y="1244587"/>
            <a:ext cx="6903723" cy="4245789"/>
          </a:xfrm>
          <a:prstGeom prst="rect">
            <a:avLst/>
          </a:prstGeom>
        </p:spPr>
      </p:pic>
    </p:spTree>
    <p:extLst>
      <p:ext uri="{BB962C8B-B14F-4D97-AF65-F5344CB8AC3E}">
        <p14:creationId xmlns:p14="http://schemas.microsoft.com/office/powerpoint/2010/main" val="289615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628A78-0CE3-4621-B3A6-090AF1CAF65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Penetration Testing Uses</a:t>
            </a:r>
          </a:p>
        </p:txBody>
      </p:sp>
      <p:pic>
        <p:nvPicPr>
          <p:cNvPr id="5" name="Picture 4">
            <a:extLst>
              <a:ext uri="{FF2B5EF4-FFF2-40B4-BE49-F238E27FC236}">
                <a16:creationId xmlns:a16="http://schemas.microsoft.com/office/drawing/2014/main" id="{2D1CC191-8CEC-4A36-A82B-EE7C2C057780}"/>
              </a:ext>
            </a:extLst>
          </p:cNvPr>
          <p:cNvPicPr>
            <a:picLocks noChangeAspect="1"/>
          </p:cNvPicPr>
          <p:nvPr/>
        </p:nvPicPr>
        <p:blipFill>
          <a:blip r:embed="rId2"/>
          <a:stretch>
            <a:fillRect/>
          </a:stretch>
        </p:blipFill>
        <p:spPr>
          <a:xfrm>
            <a:off x="4038600" y="2253974"/>
            <a:ext cx="7188199" cy="1209795"/>
          </a:xfrm>
          <a:prstGeom prst="rect">
            <a:avLst/>
          </a:prstGeom>
        </p:spPr>
      </p:pic>
      <p:sp>
        <p:nvSpPr>
          <p:cNvPr id="3" name="Content Placeholder 2">
            <a:extLst>
              <a:ext uri="{FF2B5EF4-FFF2-40B4-BE49-F238E27FC236}">
                <a16:creationId xmlns:a16="http://schemas.microsoft.com/office/drawing/2014/main" id="{3BC6B30E-9864-4072-903E-56F1B30C4733}"/>
              </a:ext>
            </a:extLst>
          </p:cNvPr>
          <p:cNvSpPr>
            <a:spLocks noGrp="1"/>
          </p:cNvSpPr>
          <p:nvPr>
            <p:ph idx="1"/>
          </p:nvPr>
        </p:nvSpPr>
        <p:spPr>
          <a:xfrm>
            <a:off x="4038600" y="4884873"/>
            <a:ext cx="7188199" cy="1292090"/>
          </a:xfrm>
        </p:spPr>
        <p:txBody>
          <a:bodyPr>
            <a:normAutofit/>
          </a:bodyPr>
          <a:lstStyle/>
          <a:p>
            <a:r>
              <a:rPr lang="en-US" sz="1800"/>
              <a:t>My First Project</a:t>
            </a:r>
          </a:p>
          <a:p>
            <a:pPr lvl="1"/>
            <a:r>
              <a:rPr lang="en-US" sz="1800"/>
              <a:t>Replace my bloated KALI VM (60 gbs)</a:t>
            </a:r>
          </a:p>
          <a:p>
            <a:pPr lvl="1"/>
            <a:r>
              <a:rPr lang="en-US" sz="1800"/>
              <a:t>So I made a docker image</a:t>
            </a:r>
          </a:p>
          <a:p>
            <a:pPr lvl="1"/>
            <a:r>
              <a:rPr lang="en-US" sz="1800"/>
              <a:t>For reference it’s 5 gigs now…with MSF</a:t>
            </a:r>
          </a:p>
          <a:p>
            <a:pPr marL="457200" lvl="1" indent="0">
              <a:buNone/>
            </a:pPr>
            <a:endParaRPr lang="en-US" sz="1800"/>
          </a:p>
        </p:txBody>
      </p:sp>
    </p:spTree>
    <p:extLst>
      <p:ext uri="{BB962C8B-B14F-4D97-AF65-F5344CB8AC3E}">
        <p14:creationId xmlns:p14="http://schemas.microsoft.com/office/powerpoint/2010/main" val="2952302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8A78-0CE3-4621-B3A6-090AF1CAF653}"/>
              </a:ext>
            </a:extLst>
          </p:cNvPr>
          <p:cNvSpPr>
            <a:spLocks noGrp="1"/>
          </p:cNvSpPr>
          <p:nvPr>
            <p:ph type="title"/>
          </p:nvPr>
        </p:nvSpPr>
        <p:spPr/>
        <p:txBody>
          <a:bodyPr/>
          <a:lstStyle/>
          <a:p>
            <a:r>
              <a:rPr lang="en-US" dirty="0"/>
              <a:t>Penetration Testing Uses</a:t>
            </a:r>
          </a:p>
        </p:txBody>
      </p:sp>
      <p:sp>
        <p:nvSpPr>
          <p:cNvPr id="3" name="Content Placeholder 2">
            <a:extLst>
              <a:ext uri="{FF2B5EF4-FFF2-40B4-BE49-F238E27FC236}">
                <a16:creationId xmlns:a16="http://schemas.microsoft.com/office/drawing/2014/main" id="{3BC6B30E-9864-4072-903E-56F1B30C4733}"/>
              </a:ext>
            </a:extLst>
          </p:cNvPr>
          <p:cNvSpPr>
            <a:spLocks noGrp="1"/>
          </p:cNvSpPr>
          <p:nvPr>
            <p:ph idx="1"/>
          </p:nvPr>
        </p:nvSpPr>
        <p:spPr>
          <a:xfrm>
            <a:off x="838200" y="1825625"/>
            <a:ext cx="10515600" cy="4351338"/>
          </a:xfrm>
        </p:spPr>
        <p:txBody>
          <a:bodyPr/>
          <a:lstStyle/>
          <a:p>
            <a:r>
              <a:rPr lang="en-US" dirty="0"/>
              <a:t>Possibilities are really endless with docker.</a:t>
            </a:r>
          </a:p>
          <a:p>
            <a:r>
              <a:rPr lang="en-US" dirty="0"/>
              <a:t>Pick a tool/attack</a:t>
            </a:r>
          </a:p>
          <a:p>
            <a:r>
              <a:rPr lang="en-US" dirty="0"/>
              <a:t>Build image(s) to fulfill attack needs</a:t>
            </a:r>
          </a:p>
          <a:p>
            <a:pPr lvl="1"/>
            <a:r>
              <a:rPr lang="en-US" dirty="0"/>
              <a:t>Phishing</a:t>
            </a:r>
          </a:p>
          <a:p>
            <a:pPr lvl="2"/>
            <a:r>
              <a:rPr lang="en-US" dirty="0" err="1"/>
              <a:t>GoPhish</a:t>
            </a:r>
            <a:endParaRPr lang="en-US" dirty="0"/>
          </a:p>
          <a:p>
            <a:pPr lvl="1"/>
            <a:r>
              <a:rPr lang="en-US" dirty="0"/>
              <a:t>C2s</a:t>
            </a:r>
          </a:p>
          <a:p>
            <a:pPr lvl="2"/>
            <a:r>
              <a:rPr lang="en-US" dirty="0"/>
              <a:t>Empire, Covenant, etc.</a:t>
            </a:r>
          </a:p>
          <a:p>
            <a:pPr lvl="1"/>
            <a:r>
              <a:rPr lang="en-US" dirty="0"/>
              <a:t>Etc.</a:t>
            </a:r>
          </a:p>
          <a:p>
            <a:pPr marL="457200" lvl="1" indent="0">
              <a:buNone/>
            </a:pPr>
            <a:endParaRPr lang="en-US" dirty="0"/>
          </a:p>
        </p:txBody>
      </p:sp>
    </p:spTree>
    <p:extLst>
      <p:ext uri="{BB962C8B-B14F-4D97-AF65-F5344CB8AC3E}">
        <p14:creationId xmlns:p14="http://schemas.microsoft.com/office/powerpoint/2010/main" val="613212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4568-84CA-4EFB-AB2B-A9C2C81867EA}"/>
              </a:ext>
            </a:extLst>
          </p:cNvPr>
          <p:cNvSpPr>
            <a:spLocks noGrp="1"/>
          </p:cNvSpPr>
          <p:nvPr>
            <p:ph type="title"/>
          </p:nvPr>
        </p:nvSpPr>
        <p:spPr/>
        <p:txBody>
          <a:bodyPr/>
          <a:lstStyle/>
          <a:p>
            <a:r>
              <a:rPr lang="en-US" dirty="0"/>
              <a:t>HACK THE PLANET!!! (container edition)</a:t>
            </a:r>
          </a:p>
        </p:txBody>
      </p:sp>
      <p:sp>
        <p:nvSpPr>
          <p:cNvPr id="3" name="Content Placeholder 2">
            <a:extLst>
              <a:ext uri="{FF2B5EF4-FFF2-40B4-BE49-F238E27FC236}">
                <a16:creationId xmlns:a16="http://schemas.microsoft.com/office/drawing/2014/main" id="{A043E56D-A476-410A-95C9-E8E144629ACD}"/>
              </a:ext>
            </a:extLst>
          </p:cNvPr>
          <p:cNvSpPr>
            <a:spLocks noGrp="1"/>
          </p:cNvSpPr>
          <p:nvPr>
            <p:ph idx="1"/>
          </p:nvPr>
        </p:nvSpPr>
        <p:spPr/>
        <p:txBody>
          <a:bodyPr/>
          <a:lstStyle/>
          <a:p>
            <a:r>
              <a:rPr lang="en-US" dirty="0"/>
              <a:t>Let’s talk about how to hack into containers</a:t>
            </a:r>
          </a:p>
          <a:p>
            <a:pPr lvl="1"/>
            <a:r>
              <a:rPr lang="en-US" dirty="0"/>
              <a:t>Getting onto the container</a:t>
            </a:r>
          </a:p>
          <a:p>
            <a:pPr lvl="1"/>
            <a:r>
              <a:rPr lang="en-US" dirty="0"/>
              <a:t>Check your privilege(s)</a:t>
            </a:r>
          </a:p>
          <a:p>
            <a:pPr lvl="1"/>
            <a:r>
              <a:rPr lang="en-US" dirty="0"/>
              <a:t>Persist</a:t>
            </a:r>
          </a:p>
        </p:txBody>
      </p:sp>
    </p:spTree>
    <p:extLst>
      <p:ext uri="{BB962C8B-B14F-4D97-AF65-F5344CB8AC3E}">
        <p14:creationId xmlns:p14="http://schemas.microsoft.com/office/powerpoint/2010/main" val="281727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12BD1-8078-43A3-94FB-FE3B6223A792}"/>
              </a:ext>
            </a:extLst>
          </p:cNvPr>
          <p:cNvSpPr>
            <a:spLocks noGrp="1"/>
          </p:cNvSpPr>
          <p:nvPr>
            <p:ph type="title"/>
          </p:nvPr>
        </p:nvSpPr>
        <p:spPr/>
        <p:txBody>
          <a:bodyPr/>
          <a:lstStyle/>
          <a:p>
            <a:r>
              <a:rPr lang="en-US" dirty="0"/>
              <a:t>Getting onto the container</a:t>
            </a:r>
          </a:p>
        </p:txBody>
      </p:sp>
      <p:sp>
        <p:nvSpPr>
          <p:cNvPr id="3" name="Content Placeholder 2">
            <a:extLst>
              <a:ext uri="{FF2B5EF4-FFF2-40B4-BE49-F238E27FC236}">
                <a16:creationId xmlns:a16="http://schemas.microsoft.com/office/drawing/2014/main" id="{32ADA407-7967-4F83-A3E5-AA9AA32191A1}"/>
              </a:ext>
            </a:extLst>
          </p:cNvPr>
          <p:cNvSpPr>
            <a:spLocks noGrp="1"/>
          </p:cNvSpPr>
          <p:nvPr>
            <p:ph idx="1"/>
          </p:nvPr>
        </p:nvSpPr>
        <p:spPr/>
        <p:txBody>
          <a:bodyPr/>
          <a:lstStyle/>
          <a:p>
            <a:r>
              <a:rPr lang="en-US" dirty="0"/>
              <a:t>Hacking methodology (recon, exploit, persist)</a:t>
            </a:r>
          </a:p>
          <a:p>
            <a:pPr lvl="1"/>
            <a:r>
              <a:rPr lang="en-US" dirty="0"/>
              <a:t>Web app fails (LFI, RFI, Shell upload, XSS, etc.)</a:t>
            </a:r>
          </a:p>
          <a:p>
            <a:r>
              <a:rPr lang="en-US" dirty="0"/>
              <a:t>Docker Socket</a:t>
            </a:r>
          </a:p>
          <a:p>
            <a:pPr lvl="1"/>
            <a:r>
              <a:rPr lang="en-US" dirty="0"/>
              <a:t>Common ports: </a:t>
            </a:r>
            <a:r>
              <a:rPr lang="en-US" dirty="0" err="1"/>
              <a:t>tcp</a:t>
            </a:r>
            <a:r>
              <a:rPr lang="en-US" dirty="0"/>
              <a:t>/2375 and </a:t>
            </a:r>
            <a:r>
              <a:rPr lang="en-US" dirty="0" err="1"/>
              <a:t>tcp</a:t>
            </a:r>
            <a:r>
              <a:rPr lang="en-US" dirty="0"/>
              <a:t>/2376</a:t>
            </a:r>
          </a:p>
          <a:p>
            <a:pPr lvl="1"/>
            <a:endParaRPr lang="en-US" dirty="0"/>
          </a:p>
          <a:p>
            <a:pPr lvl="1"/>
            <a:endParaRPr lang="en-US" dirty="0"/>
          </a:p>
          <a:p>
            <a:pPr lvl="1"/>
            <a:endParaRPr lang="en-US" dirty="0"/>
          </a:p>
          <a:p>
            <a:pPr marL="457200" lvl="1" indent="0">
              <a:buNone/>
            </a:pPr>
            <a:endParaRPr lang="en-US" dirty="0"/>
          </a:p>
          <a:p>
            <a:pPr marL="457200" lvl="1" indent="0">
              <a:buNone/>
            </a:pPr>
            <a:r>
              <a:rPr lang="en-US" i="1" dirty="0" err="1"/>
              <a:t>HacktheBox</a:t>
            </a:r>
            <a:r>
              <a:rPr lang="en-US" i="1" dirty="0"/>
              <a:t> has these for </a:t>
            </a:r>
            <a:r>
              <a:rPr lang="en-US" i="1" dirty="0" err="1"/>
              <a:t>privesc</a:t>
            </a:r>
            <a:endParaRPr lang="en-US" i="1" dirty="0"/>
          </a:p>
          <a:p>
            <a:pPr marL="457200" lvl="1" indent="0">
              <a:buNone/>
            </a:pPr>
            <a:endParaRPr lang="en-US" i="1" dirty="0"/>
          </a:p>
        </p:txBody>
      </p:sp>
    </p:spTree>
    <p:extLst>
      <p:ext uri="{BB962C8B-B14F-4D97-AF65-F5344CB8AC3E}">
        <p14:creationId xmlns:p14="http://schemas.microsoft.com/office/powerpoint/2010/main" val="874181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8B800F-E0D9-403F-92BA-F586A8D3F505}"/>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Check your privilege(s)	</a:t>
            </a:r>
          </a:p>
        </p:txBody>
      </p:sp>
      <p:sp>
        <p:nvSpPr>
          <p:cNvPr id="3" name="Content Placeholder 2">
            <a:extLst>
              <a:ext uri="{FF2B5EF4-FFF2-40B4-BE49-F238E27FC236}">
                <a16:creationId xmlns:a16="http://schemas.microsoft.com/office/drawing/2014/main" id="{3A8C91EE-3F2A-431C-968E-B8A9D28354C2}"/>
              </a:ext>
            </a:extLst>
          </p:cNvPr>
          <p:cNvSpPr>
            <a:spLocks noGrp="1"/>
          </p:cNvSpPr>
          <p:nvPr>
            <p:ph idx="1"/>
          </p:nvPr>
        </p:nvSpPr>
        <p:spPr>
          <a:xfrm>
            <a:off x="966951" y="3355130"/>
            <a:ext cx="2669407" cy="2427333"/>
          </a:xfrm>
        </p:spPr>
        <p:txBody>
          <a:bodyPr>
            <a:normAutofit/>
          </a:bodyPr>
          <a:lstStyle/>
          <a:p>
            <a:r>
              <a:rPr lang="en-US" sz="1600"/>
              <a:t>Docker has Many privileges that containers can have by default.</a:t>
            </a:r>
          </a:p>
        </p:txBody>
      </p:sp>
      <p:pic>
        <p:nvPicPr>
          <p:cNvPr id="4" name="Picture 3">
            <a:extLst>
              <a:ext uri="{FF2B5EF4-FFF2-40B4-BE49-F238E27FC236}">
                <a16:creationId xmlns:a16="http://schemas.microsoft.com/office/drawing/2014/main" id="{C08F1523-69AA-4EB3-9520-907EB2D8A829}"/>
              </a:ext>
            </a:extLst>
          </p:cNvPr>
          <p:cNvPicPr>
            <a:picLocks noChangeAspect="1"/>
          </p:cNvPicPr>
          <p:nvPr/>
        </p:nvPicPr>
        <p:blipFill>
          <a:blip r:embed="rId2"/>
          <a:stretch>
            <a:fillRect/>
          </a:stretch>
        </p:blipFill>
        <p:spPr>
          <a:xfrm>
            <a:off x="4662102" y="985697"/>
            <a:ext cx="6903723" cy="4763568"/>
          </a:xfrm>
          <a:prstGeom prst="rect">
            <a:avLst/>
          </a:prstGeom>
        </p:spPr>
      </p:pic>
      <p:sp>
        <p:nvSpPr>
          <p:cNvPr id="6" name="TextBox 5">
            <a:extLst>
              <a:ext uri="{FF2B5EF4-FFF2-40B4-BE49-F238E27FC236}">
                <a16:creationId xmlns:a16="http://schemas.microsoft.com/office/drawing/2014/main" id="{1A69EF1E-BDD3-4F7A-A946-482E621F3193}"/>
              </a:ext>
            </a:extLst>
          </p:cNvPr>
          <p:cNvSpPr txBox="1"/>
          <p:nvPr/>
        </p:nvSpPr>
        <p:spPr>
          <a:xfrm>
            <a:off x="9694415" y="6488668"/>
            <a:ext cx="2769833" cy="369332"/>
          </a:xfrm>
          <a:prstGeom prst="rect">
            <a:avLst/>
          </a:prstGeom>
          <a:noFill/>
        </p:spPr>
        <p:txBody>
          <a:bodyPr wrap="square" rtlCol="0">
            <a:spAutoFit/>
          </a:bodyPr>
          <a:lstStyle/>
          <a:p>
            <a:r>
              <a:rPr lang="en-US" dirty="0"/>
              <a:t>Source: docs.docker.com</a:t>
            </a:r>
          </a:p>
        </p:txBody>
      </p:sp>
    </p:spTree>
    <p:extLst>
      <p:ext uri="{BB962C8B-B14F-4D97-AF65-F5344CB8AC3E}">
        <p14:creationId xmlns:p14="http://schemas.microsoft.com/office/powerpoint/2010/main" val="2348224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8B800F-E0D9-403F-92BA-F586A8D3F505}"/>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Check your privilege(s)	</a:t>
            </a:r>
          </a:p>
        </p:txBody>
      </p:sp>
      <p:sp>
        <p:nvSpPr>
          <p:cNvPr id="3" name="Content Placeholder 2">
            <a:extLst>
              <a:ext uri="{FF2B5EF4-FFF2-40B4-BE49-F238E27FC236}">
                <a16:creationId xmlns:a16="http://schemas.microsoft.com/office/drawing/2014/main" id="{3A8C91EE-3F2A-431C-968E-B8A9D28354C2}"/>
              </a:ext>
            </a:extLst>
          </p:cNvPr>
          <p:cNvSpPr>
            <a:spLocks noGrp="1"/>
          </p:cNvSpPr>
          <p:nvPr>
            <p:ph idx="1"/>
          </p:nvPr>
        </p:nvSpPr>
        <p:spPr>
          <a:xfrm>
            <a:off x="966951" y="3355130"/>
            <a:ext cx="2669407" cy="2427333"/>
          </a:xfrm>
        </p:spPr>
        <p:txBody>
          <a:bodyPr>
            <a:normAutofit/>
          </a:bodyPr>
          <a:lstStyle/>
          <a:p>
            <a:r>
              <a:rPr lang="en-US" sz="1600"/>
              <a:t>NEVER DO THESE!</a:t>
            </a:r>
          </a:p>
          <a:p>
            <a:pPr lvl="1"/>
            <a:r>
              <a:rPr lang="en-US" sz="1600"/>
              <a:t>--privileged</a:t>
            </a:r>
          </a:p>
          <a:p>
            <a:pPr lvl="1"/>
            <a:r>
              <a:rPr lang="en-US" sz="1600"/>
              <a:t>--cap-add-all</a:t>
            </a:r>
          </a:p>
        </p:txBody>
      </p:sp>
      <p:pic>
        <p:nvPicPr>
          <p:cNvPr id="4" name="Picture 3">
            <a:extLst>
              <a:ext uri="{FF2B5EF4-FFF2-40B4-BE49-F238E27FC236}">
                <a16:creationId xmlns:a16="http://schemas.microsoft.com/office/drawing/2014/main" id="{98DFBD55-7CE6-4E57-B686-FBCB646C6F62}"/>
              </a:ext>
            </a:extLst>
          </p:cNvPr>
          <p:cNvPicPr>
            <a:picLocks noChangeAspect="1"/>
          </p:cNvPicPr>
          <p:nvPr/>
        </p:nvPicPr>
        <p:blipFill>
          <a:blip r:embed="rId3"/>
          <a:stretch>
            <a:fillRect/>
          </a:stretch>
        </p:blipFill>
        <p:spPr>
          <a:xfrm>
            <a:off x="4736367" y="952500"/>
            <a:ext cx="6755193" cy="4829963"/>
          </a:xfrm>
          <a:prstGeom prst="rect">
            <a:avLst/>
          </a:prstGeom>
        </p:spPr>
      </p:pic>
      <p:sp>
        <p:nvSpPr>
          <p:cNvPr id="6" name="TextBox 5">
            <a:extLst>
              <a:ext uri="{FF2B5EF4-FFF2-40B4-BE49-F238E27FC236}">
                <a16:creationId xmlns:a16="http://schemas.microsoft.com/office/drawing/2014/main" id="{B7FA3D6A-AB25-4420-93E0-2E0402C11525}"/>
              </a:ext>
            </a:extLst>
          </p:cNvPr>
          <p:cNvSpPr txBox="1"/>
          <p:nvPr/>
        </p:nvSpPr>
        <p:spPr>
          <a:xfrm>
            <a:off x="9694415" y="6488668"/>
            <a:ext cx="2769833" cy="369332"/>
          </a:xfrm>
          <a:prstGeom prst="rect">
            <a:avLst/>
          </a:prstGeom>
          <a:noFill/>
        </p:spPr>
        <p:txBody>
          <a:bodyPr wrap="square" rtlCol="0">
            <a:spAutoFit/>
          </a:bodyPr>
          <a:lstStyle/>
          <a:p>
            <a:r>
              <a:rPr lang="en-US" dirty="0"/>
              <a:t>Source: docs.docker.com</a:t>
            </a:r>
          </a:p>
        </p:txBody>
      </p:sp>
    </p:spTree>
    <p:extLst>
      <p:ext uri="{BB962C8B-B14F-4D97-AF65-F5344CB8AC3E}">
        <p14:creationId xmlns:p14="http://schemas.microsoft.com/office/powerpoint/2010/main" val="2630990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4AF7A-E1DA-76E4-CFF9-562B941F5AD4}"/>
              </a:ext>
            </a:extLst>
          </p:cNvPr>
          <p:cNvPicPr>
            <a:picLocks noChangeAspect="1"/>
          </p:cNvPicPr>
          <p:nvPr/>
        </p:nvPicPr>
        <p:blipFill>
          <a:blip r:embed="rId2"/>
          <a:stretch>
            <a:fillRect/>
          </a:stretch>
        </p:blipFill>
        <p:spPr>
          <a:xfrm>
            <a:off x="65641" y="856492"/>
            <a:ext cx="12060717" cy="814046"/>
          </a:xfrm>
          <a:prstGeom prst="rect">
            <a:avLst/>
          </a:prstGeom>
        </p:spPr>
      </p:pic>
      <p:pic>
        <p:nvPicPr>
          <p:cNvPr id="7" name="Picture 6">
            <a:extLst>
              <a:ext uri="{FF2B5EF4-FFF2-40B4-BE49-F238E27FC236}">
                <a16:creationId xmlns:a16="http://schemas.microsoft.com/office/drawing/2014/main" id="{8E5B448E-BFA5-3E4F-113D-55E6A81DDE3E}"/>
              </a:ext>
            </a:extLst>
          </p:cNvPr>
          <p:cNvPicPr>
            <a:picLocks noChangeAspect="1"/>
          </p:cNvPicPr>
          <p:nvPr/>
        </p:nvPicPr>
        <p:blipFill rotWithShape="1">
          <a:blip r:embed="rId3"/>
          <a:srcRect l="2205"/>
          <a:stretch/>
        </p:blipFill>
        <p:spPr>
          <a:xfrm>
            <a:off x="1116975" y="2938706"/>
            <a:ext cx="9958048" cy="2987310"/>
          </a:xfrm>
          <a:prstGeom prst="rect">
            <a:avLst/>
          </a:prstGeom>
        </p:spPr>
      </p:pic>
    </p:spTree>
    <p:extLst>
      <p:ext uri="{BB962C8B-B14F-4D97-AF65-F5344CB8AC3E}">
        <p14:creationId xmlns:p14="http://schemas.microsoft.com/office/powerpoint/2010/main" val="1535879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C92E-E519-4A4F-B4C4-E5164F4D2EAA}"/>
              </a:ext>
            </a:extLst>
          </p:cNvPr>
          <p:cNvSpPr>
            <a:spLocks noGrp="1"/>
          </p:cNvSpPr>
          <p:nvPr>
            <p:ph type="title"/>
          </p:nvPr>
        </p:nvSpPr>
        <p:spPr>
          <a:xfrm>
            <a:off x="648929" y="629266"/>
            <a:ext cx="5127031" cy="1676603"/>
          </a:xfrm>
        </p:spPr>
        <p:txBody>
          <a:bodyPr>
            <a:normAutofit/>
          </a:bodyPr>
          <a:lstStyle/>
          <a:p>
            <a:r>
              <a:rPr lang="en-US" dirty="0"/>
              <a:t>~# </a:t>
            </a:r>
            <a:r>
              <a:rPr lang="en-US" dirty="0" err="1"/>
              <a:t>Whoami</a:t>
            </a:r>
            <a:r>
              <a:rPr lang="en-US" dirty="0"/>
              <a:t> </a:t>
            </a:r>
          </a:p>
        </p:txBody>
      </p:sp>
      <p:sp>
        <p:nvSpPr>
          <p:cNvPr id="3" name="Content Placeholder 2">
            <a:extLst>
              <a:ext uri="{FF2B5EF4-FFF2-40B4-BE49-F238E27FC236}">
                <a16:creationId xmlns:a16="http://schemas.microsoft.com/office/drawing/2014/main" id="{D2443DFD-C0DB-4705-BF35-29810C5AB288}"/>
              </a:ext>
            </a:extLst>
          </p:cNvPr>
          <p:cNvSpPr>
            <a:spLocks noGrp="1"/>
          </p:cNvSpPr>
          <p:nvPr>
            <p:ph idx="1"/>
          </p:nvPr>
        </p:nvSpPr>
        <p:spPr>
          <a:xfrm>
            <a:off x="648930" y="2438400"/>
            <a:ext cx="5127029" cy="3785419"/>
          </a:xfrm>
        </p:spPr>
        <p:txBody>
          <a:bodyPr>
            <a:normAutofit/>
          </a:bodyPr>
          <a:lstStyle/>
          <a:p>
            <a:r>
              <a:rPr lang="en-US" dirty="0"/>
              <a:t>Offensive Security Technical Lead – at QOMPLX</a:t>
            </a:r>
          </a:p>
          <a:p>
            <a:r>
              <a:rPr lang="en-US" dirty="0"/>
              <a:t>Podcast Contributor to the:</a:t>
            </a:r>
          </a:p>
          <a:p>
            <a:pPr lvl="1"/>
            <a:r>
              <a:rPr lang="en-US" dirty="0"/>
              <a:t> </a:t>
            </a:r>
            <a:r>
              <a:rPr lang="en-US" dirty="0" err="1"/>
              <a:t>IronGeekCast</a:t>
            </a:r>
            <a:r>
              <a:rPr lang="en-US" dirty="0"/>
              <a:t> </a:t>
            </a:r>
          </a:p>
          <a:p>
            <a:pPr lvl="1"/>
            <a:r>
              <a:rPr lang="en-US" dirty="0"/>
              <a:t> </a:t>
            </a:r>
            <a:r>
              <a:rPr lang="en-US" dirty="0" err="1"/>
              <a:t>GrumpyHackers</a:t>
            </a:r>
            <a:endParaRPr lang="en-US" dirty="0"/>
          </a:p>
          <a:p>
            <a:pPr lvl="1"/>
            <a:r>
              <a:rPr lang="en-US" dirty="0" err="1"/>
              <a:t>HackThePlanet</a:t>
            </a:r>
            <a:r>
              <a:rPr lang="en-US" dirty="0"/>
              <a:t> (guest)</a:t>
            </a:r>
          </a:p>
          <a:p>
            <a:pPr lvl="1"/>
            <a:r>
              <a:rPr lang="en-US" dirty="0"/>
              <a:t>Darknet Diaries (researcher)</a:t>
            </a:r>
          </a:p>
        </p:txBody>
      </p:sp>
      <p:pic>
        <p:nvPicPr>
          <p:cNvPr id="5" name="Picture 4" descr="A close up of a logo&#10;&#10;Description automatically generated">
            <a:extLst>
              <a:ext uri="{FF2B5EF4-FFF2-40B4-BE49-F238E27FC236}">
                <a16:creationId xmlns:a16="http://schemas.microsoft.com/office/drawing/2014/main" id="{766490D4-6FEB-49FB-A065-A55A16E7065A}"/>
              </a:ext>
            </a:extLst>
          </p:cNvPr>
          <p:cNvPicPr>
            <a:picLocks noChangeAspect="1"/>
          </p:cNvPicPr>
          <p:nvPr/>
        </p:nvPicPr>
        <p:blipFill rotWithShape="1">
          <a:blip r:embed="rId3">
            <a:extLst>
              <a:ext uri="{28A0092B-C50C-407E-A947-70E740481C1C}">
                <a14:useLocalDpi xmlns:a14="http://schemas.microsoft.com/office/drawing/2010/main" val="0"/>
              </a:ext>
            </a:extLst>
          </a:blip>
          <a:srcRect l="308" r="1776" b="3"/>
          <a:stretch/>
        </p:blipFill>
        <p:spPr>
          <a:xfrm>
            <a:off x="6090613" y="640082"/>
            <a:ext cx="5461724" cy="5577837"/>
          </a:xfrm>
          <a:prstGeom prst="rect">
            <a:avLst/>
          </a:prstGeom>
          <a:effectLst/>
        </p:spPr>
      </p:pic>
    </p:spTree>
    <p:extLst>
      <p:ext uri="{BB962C8B-B14F-4D97-AF65-F5344CB8AC3E}">
        <p14:creationId xmlns:p14="http://schemas.microsoft.com/office/powerpoint/2010/main" val="2306050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A1CE-912B-449B-F6E8-9BB423B0C582}"/>
              </a:ext>
            </a:extLst>
          </p:cNvPr>
          <p:cNvSpPr>
            <a:spLocks noGrp="1"/>
          </p:cNvSpPr>
          <p:nvPr>
            <p:ph type="title"/>
          </p:nvPr>
        </p:nvSpPr>
        <p:spPr/>
        <p:txBody>
          <a:bodyPr/>
          <a:lstStyle/>
          <a:p>
            <a:r>
              <a:rPr lang="en-US" dirty="0"/>
              <a:t>Well…that’s cool.</a:t>
            </a:r>
          </a:p>
        </p:txBody>
      </p:sp>
      <p:pic>
        <p:nvPicPr>
          <p:cNvPr id="5" name="Content Placeholder 4">
            <a:extLst>
              <a:ext uri="{FF2B5EF4-FFF2-40B4-BE49-F238E27FC236}">
                <a16:creationId xmlns:a16="http://schemas.microsoft.com/office/drawing/2014/main" id="{EF9E5038-C84D-4168-1FB3-920E7CF51A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3237" y="2034381"/>
            <a:ext cx="6105525" cy="3705225"/>
          </a:xfrm>
        </p:spPr>
      </p:pic>
    </p:spTree>
    <p:extLst>
      <p:ext uri="{BB962C8B-B14F-4D97-AF65-F5344CB8AC3E}">
        <p14:creationId xmlns:p14="http://schemas.microsoft.com/office/powerpoint/2010/main" val="1310503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3" name="Content Placeholder 2">
            <a:extLst>
              <a:ext uri="{FF2B5EF4-FFF2-40B4-BE49-F238E27FC236}">
                <a16:creationId xmlns:a16="http://schemas.microsoft.com/office/drawing/2014/main" id="{00366700-1336-4D30-B6CF-34729F07FDCF}"/>
              </a:ext>
            </a:extLst>
          </p:cNvPr>
          <p:cNvSpPr>
            <a:spLocks noGrp="1"/>
          </p:cNvSpPr>
          <p:nvPr>
            <p:ph idx="1"/>
          </p:nvPr>
        </p:nvSpPr>
        <p:spPr/>
        <p:txBody>
          <a:bodyPr/>
          <a:lstStyle/>
          <a:p>
            <a:pPr marL="0" indent="0">
              <a:buNone/>
            </a:pPr>
            <a:endParaRPr lang="en-US" dirty="0"/>
          </a:p>
          <a:p>
            <a:pPr marL="0" indent="0">
              <a:buNone/>
            </a:pPr>
            <a:r>
              <a:rPr lang="en-US" dirty="0"/>
              <a:t>“A way that docker can be exploited will be in the creation botnets. Where we will see docker containers or shadow containers being created to make these large clusters for attackers to use to attack internal systems.”</a:t>
            </a:r>
            <a:br>
              <a:rPr lang="en-US" dirty="0"/>
            </a:br>
            <a:br>
              <a:rPr lang="en-US" dirty="0"/>
            </a:br>
            <a:r>
              <a:rPr lang="en-US" dirty="0"/>
              <a:t>- Me July, 2018 for Bachelors Capstone Project</a:t>
            </a:r>
          </a:p>
          <a:p>
            <a:pPr marL="0" indent="0">
              <a:buNone/>
            </a:pPr>
            <a:endParaRPr lang="en-US" dirty="0"/>
          </a:p>
        </p:txBody>
      </p:sp>
    </p:spTree>
    <p:extLst>
      <p:ext uri="{BB962C8B-B14F-4D97-AF65-F5344CB8AC3E}">
        <p14:creationId xmlns:p14="http://schemas.microsoft.com/office/powerpoint/2010/main" val="3465753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Hack the botnet…</a:t>
            </a:r>
          </a:p>
        </p:txBody>
      </p:sp>
      <p:sp>
        <p:nvSpPr>
          <p:cNvPr id="3" name="Content Placeholder 2">
            <a:extLst>
              <a:ext uri="{FF2B5EF4-FFF2-40B4-BE49-F238E27FC236}">
                <a16:creationId xmlns:a16="http://schemas.microsoft.com/office/drawing/2014/main" id="{00366700-1336-4D30-B6CF-34729F07FDCF}"/>
              </a:ext>
            </a:extLst>
          </p:cNvPr>
          <p:cNvSpPr>
            <a:spLocks noGrp="1"/>
          </p:cNvSpPr>
          <p:nvPr>
            <p:ph idx="1"/>
          </p:nvPr>
        </p:nvSpPr>
        <p:spPr>
          <a:xfrm>
            <a:off x="966951" y="3355130"/>
            <a:ext cx="2669407" cy="2427333"/>
          </a:xfrm>
        </p:spPr>
        <p:txBody>
          <a:bodyPr>
            <a:normAutofit/>
          </a:bodyPr>
          <a:lstStyle/>
          <a:p>
            <a:r>
              <a:rPr lang="en-US" sz="1600" dirty="0" err="1"/>
              <a:t>Monero</a:t>
            </a:r>
            <a:r>
              <a:rPr lang="en-US" sz="1600" dirty="0"/>
              <a:t> Botnet installing containers with crypto mining images via docker socket.</a:t>
            </a:r>
          </a:p>
        </p:txBody>
      </p:sp>
      <p:pic>
        <p:nvPicPr>
          <p:cNvPr id="4" name="Picture 3">
            <a:extLst>
              <a:ext uri="{FF2B5EF4-FFF2-40B4-BE49-F238E27FC236}">
                <a16:creationId xmlns:a16="http://schemas.microsoft.com/office/drawing/2014/main" id="{E7AAED45-AA95-41C1-8935-AACA5B5E4DFB}"/>
              </a:ext>
            </a:extLst>
          </p:cNvPr>
          <p:cNvPicPr>
            <a:picLocks noChangeAspect="1"/>
          </p:cNvPicPr>
          <p:nvPr/>
        </p:nvPicPr>
        <p:blipFill>
          <a:blip r:embed="rId2"/>
          <a:stretch>
            <a:fillRect/>
          </a:stretch>
        </p:blipFill>
        <p:spPr>
          <a:xfrm>
            <a:off x="5037553" y="952500"/>
            <a:ext cx="6152820" cy="4829963"/>
          </a:xfrm>
          <a:prstGeom prst="rect">
            <a:avLst/>
          </a:prstGeom>
        </p:spPr>
      </p:pic>
      <p:sp>
        <p:nvSpPr>
          <p:cNvPr id="6" name="Rectangle 5">
            <a:extLst>
              <a:ext uri="{FF2B5EF4-FFF2-40B4-BE49-F238E27FC236}">
                <a16:creationId xmlns:a16="http://schemas.microsoft.com/office/drawing/2014/main" id="{EBF65DFF-F6B3-4509-80F5-576E35A648DF}"/>
              </a:ext>
            </a:extLst>
          </p:cNvPr>
          <p:cNvSpPr/>
          <p:nvPr/>
        </p:nvSpPr>
        <p:spPr>
          <a:xfrm>
            <a:off x="5782322" y="6124243"/>
            <a:ext cx="6409677" cy="646331"/>
          </a:xfrm>
          <a:prstGeom prst="rect">
            <a:avLst/>
          </a:prstGeom>
        </p:spPr>
        <p:txBody>
          <a:bodyPr wrap="square">
            <a:spAutoFit/>
          </a:bodyPr>
          <a:lstStyle/>
          <a:p>
            <a:r>
              <a:rPr lang="en-US" dirty="0"/>
              <a:t>Source: </a:t>
            </a:r>
            <a:r>
              <a:rPr lang="en-US" dirty="0">
                <a:hlinkClick r:id="rId3"/>
              </a:rPr>
              <a:t>https://nakedsecurity.sophos.com/2019/03/07/monero-cryptominers-hijack-hundreds-of-unpatched-docker-hosts/</a:t>
            </a:r>
            <a:endParaRPr lang="en-US" dirty="0"/>
          </a:p>
        </p:txBody>
      </p:sp>
    </p:spTree>
    <p:extLst>
      <p:ext uri="{BB962C8B-B14F-4D97-AF65-F5344CB8AC3E}">
        <p14:creationId xmlns:p14="http://schemas.microsoft.com/office/powerpoint/2010/main" val="310646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Hack the botnet…</a:t>
            </a:r>
          </a:p>
        </p:txBody>
      </p:sp>
      <p:sp>
        <p:nvSpPr>
          <p:cNvPr id="3" name="Content Placeholder 2">
            <a:extLst>
              <a:ext uri="{FF2B5EF4-FFF2-40B4-BE49-F238E27FC236}">
                <a16:creationId xmlns:a16="http://schemas.microsoft.com/office/drawing/2014/main" id="{00366700-1336-4D30-B6CF-34729F07FDCF}"/>
              </a:ext>
            </a:extLst>
          </p:cNvPr>
          <p:cNvSpPr>
            <a:spLocks noGrp="1"/>
          </p:cNvSpPr>
          <p:nvPr>
            <p:ph idx="1"/>
          </p:nvPr>
        </p:nvSpPr>
        <p:spPr>
          <a:xfrm>
            <a:off x="966951" y="3355130"/>
            <a:ext cx="2669407" cy="2427333"/>
          </a:xfrm>
        </p:spPr>
        <p:txBody>
          <a:bodyPr>
            <a:normAutofit/>
          </a:bodyPr>
          <a:lstStyle/>
          <a:p>
            <a:r>
              <a:rPr lang="en-US" sz="1600" dirty="0"/>
              <a:t>Specially crafted containers to escalate privileges into </a:t>
            </a:r>
            <a:r>
              <a:rPr lang="en-US" sz="1600" dirty="0" err="1"/>
              <a:t>containerd</a:t>
            </a:r>
            <a:endParaRPr lang="en-US" sz="1600" dirty="0"/>
          </a:p>
        </p:txBody>
      </p:sp>
      <p:pic>
        <p:nvPicPr>
          <p:cNvPr id="5" name="Picture 4">
            <a:extLst>
              <a:ext uri="{FF2B5EF4-FFF2-40B4-BE49-F238E27FC236}">
                <a16:creationId xmlns:a16="http://schemas.microsoft.com/office/drawing/2014/main" id="{6F52543A-AA3E-4E20-9E1A-12EF3B798633}"/>
              </a:ext>
            </a:extLst>
          </p:cNvPr>
          <p:cNvPicPr>
            <a:picLocks noChangeAspect="1"/>
          </p:cNvPicPr>
          <p:nvPr/>
        </p:nvPicPr>
        <p:blipFill>
          <a:blip r:embed="rId3"/>
          <a:stretch>
            <a:fillRect/>
          </a:stretch>
        </p:blipFill>
        <p:spPr>
          <a:xfrm>
            <a:off x="4794401" y="952500"/>
            <a:ext cx="6639124" cy="4829963"/>
          </a:xfrm>
          <a:prstGeom prst="rect">
            <a:avLst/>
          </a:prstGeom>
        </p:spPr>
      </p:pic>
      <p:sp>
        <p:nvSpPr>
          <p:cNvPr id="8" name="Rectangle 7">
            <a:extLst>
              <a:ext uri="{FF2B5EF4-FFF2-40B4-BE49-F238E27FC236}">
                <a16:creationId xmlns:a16="http://schemas.microsoft.com/office/drawing/2014/main" id="{0C13A877-8DEA-4603-A427-428ED1E3C33A}"/>
              </a:ext>
            </a:extLst>
          </p:cNvPr>
          <p:cNvSpPr/>
          <p:nvPr/>
        </p:nvSpPr>
        <p:spPr>
          <a:xfrm>
            <a:off x="5835589" y="6141999"/>
            <a:ext cx="6096000" cy="646331"/>
          </a:xfrm>
          <a:prstGeom prst="rect">
            <a:avLst/>
          </a:prstGeom>
        </p:spPr>
        <p:txBody>
          <a:bodyPr>
            <a:spAutoFit/>
          </a:bodyPr>
          <a:lstStyle/>
          <a:p>
            <a:r>
              <a:rPr lang="en-US" dirty="0"/>
              <a:t>Source: </a:t>
            </a:r>
            <a:r>
              <a:rPr lang="en-US" dirty="0">
                <a:hlinkClick r:id="rId4"/>
              </a:rPr>
              <a:t>https://blog.docker.com/2019/02/docker-security-update-cve-2018-5736-and-container-security-best-practices/</a:t>
            </a:r>
            <a:endParaRPr lang="en-US" dirty="0"/>
          </a:p>
        </p:txBody>
      </p:sp>
    </p:spTree>
    <p:extLst>
      <p:ext uri="{BB962C8B-B14F-4D97-AF65-F5344CB8AC3E}">
        <p14:creationId xmlns:p14="http://schemas.microsoft.com/office/powerpoint/2010/main" val="231683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3" name="Content Placeholder 2">
            <a:extLst>
              <a:ext uri="{FF2B5EF4-FFF2-40B4-BE49-F238E27FC236}">
                <a16:creationId xmlns:a16="http://schemas.microsoft.com/office/drawing/2014/main" id="{00366700-1336-4D30-B6CF-34729F07FDCF}"/>
              </a:ext>
            </a:extLst>
          </p:cNvPr>
          <p:cNvSpPr>
            <a:spLocks noGrp="1"/>
          </p:cNvSpPr>
          <p:nvPr>
            <p:ph idx="1"/>
          </p:nvPr>
        </p:nvSpPr>
        <p:spPr/>
        <p:txBody>
          <a:bodyPr/>
          <a:lstStyle/>
          <a:p>
            <a:r>
              <a:rPr lang="en-US" dirty="0"/>
              <a:t>Docker Socket fails</a:t>
            </a:r>
          </a:p>
          <a:p>
            <a:r>
              <a:rPr lang="en-US" dirty="0"/>
              <a:t>EX: `# docker run –H &lt;host&gt;:&lt;socket port&gt; alpine`</a:t>
            </a:r>
          </a:p>
          <a:p>
            <a:r>
              <a:rPr lang="en-US" dirty="0">
                <a:hlinkClick r:id="rId2"/>
              </a:rPr>
              <a:t>https://www.youtube.com/watch?v=ib4lx9i6DLA&amp;list=FLU7PgmLMYcRexHCU7rmnxmw&amp;index=4&amp;t=0s</a:t>
            </a:r>
            <a:endParaRPr lang="en-US" dirty="0"/>
          </a:p>
        </p:txBody>
      </p:sp>
    </p:spTree>
    <p:extLst>
      <p:ext uri="{BB962C8B-B14F-4D97-AF65-F5344CB8AC3E}">
        <p14:creationId xmlns:p14="http://schemas.microsoft.com/office/powerpoint/2010/main" val="1186780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Hack the botnet…</a:t>
            </a:r>
          </a:p>
        </p:txBody>
      </p:sp>
      <p:sp>
        <p:nvSpPr>
          <p:cNvPr id="3" name="Content Placeholder 2">
            <a:extLst>
              <a:ext uri="{FF2B5EF4-FFF2-40B4-BE49-F238E27FC236}">
                <a16:creationId xmlns:a16="http://schemas.microsoft.com/office/drawing/2014/main" id="{00366700-1336-4D30-B6CF-34729F07FDCF}"/>
              </a:ext>
            </a:extLst>
          </p:cNvPr>
          <p:cNvSpPr>
            <a:spLocks noGrp="1"/>
          </p:cNvSpPr>
          <p:nvPr>
            <p:ph idx="1"/>
          </p:nvPr>
        </p:nvSpPr>
        <p:spPr>
          <a:xfrm>
            <a:off x="966951" y="3355130"/>
            <a:ext cx="2669407" cy="2427333"/>
          </a:xfrm>
        </p:spPr>
        <p:txBody>
          <a:bodyPr>
            <a:normAutofit/>
          </a:bodyPr>
          <a:lstStyle/>
          <a:p>
            <a:r>
              <a:rPr lang="en-US" sz="1600"/>
              <a:t>Now one night I look at shodan and find this.</a:t>
            </a:r>
          </a:p>
        </p:txBody>
      </p:sp>
      <p:pic>
        <p:nvPicPr>
          <p:cNvPr id="7" name="Picture 6">
            <a:extLst>
              <a:ext uri="{FF2B5EF4-FFF2-40B4-BE49-F238E27FC236}">
                <a16:creationId xmlns:a16="http://schemas.microsoft.com/office/drawing/2014/main" id="{59A3B8DC-80E4-4A19-A609-9D254C350810}"/>
              </a:ext>
            </a:extLst>
          </p:cNvPr>
          <p:cNvPicPr>
            <a:picLocks noChangeAspect="1"/>
          </p:cNvPicPr>
          <p:nvPr/>
        </p:nvPicPr>
        <p:blipFill>
          <a:blip r:embed="rId2"/>
          <a:stretch>
            <a:fillRect/>
          </a:stretch>
        </p:blipFill>
        <p:spPr>
          <a:xfrm>
            <a:off x="5602281" y="1014018"/>
            <a:ext cx="5872296" cy="4829963"/>
          </a:xfrm>
          <a:prstGeom prst="rect">
            <a:avLst/>
          </a:prstGeom>
        </p:spPr>
      </p:pic>
    </p:spTree>
    <p:extLst>
      <p:ext uri="{BB962C8B-B14F-4D97-AF65-F5344CB8AC3E}">
        <p14:creationId xmlns:p14="http://schemas.microsoft.com/office/powerpoint/2010/main" val="128242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Hack the botnet…</a:t>
            </a:r>
          </a:p>
        </p:txBody>
      </p:sp>
      <p:sp>
        <p:nvSpPr>
          <p:cNvPr id="3" name="Content Placeholder 2">
            <a:extLst>
              <a:ext uri="{FF2B5EF4-FFF2-40B4-BE49-F238E27FC236}">
                <a16:creationId xmlns:a16="http://schemas.microsoft.com/office/drawing/2014/main" id="{00366700-1336-4D30-B6CF-34729F07FDCF}"/>
              </a:ext>
            </a:extLst>
          </p:cNvPr>
          <p:cNvSpPr>
            <a:spLocks noGrp="1"/>
          </p:cNvSpPr>
          <p:nvPr>
            <p:ph idx="1"/>
          </p:nvPr>
        </p:nvSpPr>
        <p:spPr>
          <a:xfrm>
            <a:off x="966951" y="3355130"/>
            <a:ext cx="2669407" cy="2427333"/>
          </a:xfrm>
        </p:spPr>
        <p:txBody>
          <a:bodyPr>
            <a:normAutofit/>
          </a:bodyPr>
          <a:lstStyle/>
          <a:p>
            <a:r>
              <a:rPr lang="en-US" sz="1600"/>
              <a:t>Now one night I look at shodan and find this.</a:t>
            </a:r>
          </a:p>
        </p:txBody>
      </p:sp>
      <p:pic>
        <p:nvPicPr>
          <p:cNvPr id="4" name="Picture 3">
            <a:extLst>
              <a:ext uri="{FF2B5EF4-FFF2-40B4-BE49-F238E27FC236}">
                <a16:creationId xmlns:a16="http://schemas.microsoft.com/office/drawing/2014/main" id="{32896FC6-C41A-4A64-947B-AB7129FFFF71}"/>
              </a:ext>
            </a:extLst>
          </p:cNvPr>
          <p:cNvPicPr>
            <a:picLocks noChangeAspect="1"/>
          </p:cNvPicPr>
          <p:nvPr/>
        </p:nvPicPr>
        <p:blipFill rotWithShape="1">
          <a:blip r:embed="rId2"/>
          <a:srcRect r="36093"/>
          <a:stretch/>
        </p:blipFill>
        <p:spPr>
          <a:xfrm>
            <a:off x="4662102" y="2047145"/>
            <a:ext cx="6812475" cy="4077430"/>
          </a:xfrm>
          <a:prstGeom prst="rect">
            <a:avLst/>
          </a:prstGeom>
        </p:spPr>
      </p:pic>
    </p:spTree>
    <p:extLst>
      <p:ext uri="{BB962C8B-B14F-4D97-AF65-F5344CB8AC3E}">
        <p14:creationId xmlns:p14="http://schemas.microsoft.com/office/powerpoint/2010/main" val="1905142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3" name="Content Placeholder 2">
            <a:extLst>
              <a:ext uri="{FF2B5EF4-FFF2-40B4-BE49-F238E27FC236}">
                <a16:creationId xmlns:a16="http://schemas.microsoft.com/office/drawing/2014/main" id="{00366700-1336-4D30-B6CF-34729F07FDCF}"/>
              </a:ext>
            </a:extLst>
          </p:cNvPr>
          <p:cNvSpPr>
            <a:spLocks noGrp="1"/>
          </p:cNvSpPr>
          <p:nvPr>
            <p:ph idx="1"/>
          </p:nvPr>
        </p:nvSpPr>
        <p:spPr/>
        <p:txBody>
          <a:bodyPr/>
          <a:lstStyle/>
          <a:p>
            <a:r>
              <a:rPr lang="en-US" dirty="0"/>
              <a:t>So I google for this username…</a:t>
            </a:r>
          </a:p>
        </p:txBody>
      </p:sp>
    </p:spTree>
    <p:extLst>
      <p:ext uri="{BB962C8B-B14F-4D97-AF65-F5344CB8AC3E}">
        <p14:creationId xmlns:p14="http://schemas.microsoft.com/office/powerpoint/2010/main" val="2710082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Hack the botnet…</a:t>
            </a:r>
          </a:p>
        </p:txBody>
      </p:sp>
      <p:sp>
        <p:nvSpPr>
          <p:cNvPr id="9" name="Content Placeholder 8">
            <a:extLst>
              <a:ext uri="{FF2B5EF4-FFF2-40B4-BE49-F238E27FC236}">
                <a16:creationId xmlns:a16="http://schemas.microsoft.com/office/drawing/2014/main" id="{5C08C116-88D1-4885-A1D6-A262CA5D55CF}"/>
              </a:ext>
            </a:extLst>
          </p:cNvPr>
          <p:cNvSpPr>
            <a:spLocks noGrp="1"/>
          </p:cNvSpPr>
          <p:nvPr>
            <p:ph idx="1"/>
          </p:nvPr>
        </p:nvSpPr>
        <p:spPr>
          <a:xfrm>
            <a:off x="966951" y="3355130"/>
            <a:ext cx="2669407" cy="2427333"/>
          </a:xfrm>
        </p:spPr>
        <p:txBody>
          <a:bodyPr>
            <a:normAutofit/>
          </a:bodyPr>
          <a:lstStyle/>
          <a:p>
            <a:r>
              <a:rPr lang="en-US" sz="1600" dirty="0"/>
              <a:t>Someone also had been getting some fishy containers in his honeypot</a:t>
            </a:r>
          </a:p>
        </p:txBody>
      </p:sp>
      <p:pic>
        <p:nvPicPr>
          <p:cNvPr id="7" name="Content Placeholder 3">
            <a:extLst>
              <a:ext uri="{FF2B5EF4-FFF2-40B4-BE49-F238E27FC236}">
                <a16:creationId xmlns:a16="http://schemas.microsoft.com/office/drawing/2014/main" id="{97CDA5BD-10BE-4C42-B1FC-CB6B749BF8B8}"/>
              </a:ext>
            </a:extLst>
          </p:cNvPr>
          <p:cNvPicPr>
            <a:picLocks noChangeAspect="1"/>
          </p:cNvPicPr>
          <p:nvPr/>
        </p:nvPicPr>
        <p:blipFill rotWithShape="1">
          <a:blip r:embed="rId3"/>
          <a:srcRect r="27623"/>
          <a:stretch/>
        </p:blipFill>
        <p:spPr>
          <a:xfrm>
            <a:off x="5739623" y="105747"/>
            <a:ext cx="6247425" cy="6646505"/>
          </a:xfrm>
          <a:prstGeom prst="rect">
            <a:avLst/>
          </a:prstGeom>
        </p:spPr>
      </p:pic>
    </p:spTree>
    <p:extLst>
      <p:ext uri="{BB962C8B-B14F-4D97-AF65-F5344CB8AC3E}">
        <p14:creationId xmlns:p14="http://schemas.microsoft.com/office/powerpoint/2010/main" val="229701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5" name="Content Placeholder 4">
            <a:extLst>
              <a:ext uri="{FF2B5EF4-FFF2-40B4-BE49-F238E27FC236}">
                <a16:creationId xmlns:a16="http://schemas.microsoft.com/office/drawing/2014/main" id="{619797C2-F841-4A5D-884B-D6211967A5C5}"/>
              </a:ext>
            </a:extLst>
          </p:cNvPr>
          <p:cNvSpPr>
            <a:spLocks noGrp="1"/>
          </p:cNvSpPr>
          <p:nvPr>
            <p:ph idx="1"/>
          </p:nvPr>
        </p:nvSpPr>
        <p:spPr/>
        <p:txBody>
          <a:bodyPr/>
          <a:lstStyle/>
          <a:p>
            <a:r>
              <a:rPr lang="en-US" dirty="0"/>
              <a:t>We talked in the issue and found the attack was still ongoing. </a:t>
            </a:r>
          </a:p>
          <a:p>
            <a:r>
              <a:rPr lang="en-US" dirty="0"/>
              <a:t>Time to hack a hacker (</a:t>
            </a:r>
            <a:r>
              <a:rPr lang="en-US" dirty="0" err="1"/>
              <a:t>kinda</a:t>
            </a:r>
            <a:r>
              <a:rPr lang="en-US" dirty="0"/>
              <a:t>).</a:t>
            </a:r>
          </a:p>
        </p:txBody>
      </p:sp>
    </p:spTree>
    <p:extLst>
      <p:ext uri="{BB962C8B-B14F-4D97-AF65-F5344CB8AC3E}">
        <p14:creationId xmlns:p14="http://schemas.microsoft.com/office/powerpoint/2010/main" val="351730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5C49-0795-485B-B10A-226314422052}"/>
              </a:ext>
            </a:extLst>
          </p:cNvPr>
          <p:cNvSpPr>
            <a:spLocks noGrp="1"/>
          </p:cNvSpPr>
          <p:nvPr>
            <p:ph type="title"/>
          </p:nvPr>
        </p:nvSpPr>
        <p:spPr/>
        <p:txBody>
          <a:bodyPr/>
          <a:lstStyle/>
          <a:p>
            <a:r>
              <a:rPr lang="en-US" dirty="0" err="1"/>
              <a:t>Index.php</a:t>
            </a:r>
            <a:endParaRPr lang="en-US" dirty="0"/>
          </a:p>
        </p:txBody>
      </p:sp>
      <p:sp>
        <p:nvSpPr>
          <p:cNvPr id="3" name="Content Placeholder 2">
            <a:extLst>
              <a:ext uri="{FF2B5EF4-FFF2-40B4-BE49-F238E27FC236}">
                <a16:creationId xmlns:a16="http://schemas.microsoft.com/office/drawing/2014/main" id="{CC541FE7-9007-4C39-80FD-1243A54BF9C6}"/>
              </a:ext>
            </a:extLst>
          </p:cNvPr>
          <p:cNvSpPr>
            <a:spLocks noGrp="1"/>
          </p:cNvSpPr>
          <p:nvPr>
            <p:ph idx="1"/>
          </p:nvPr>
        </p:nvSpPr>
        <p:spPr/>
        <p:txBody>
          <a:bodyPr>
            <a:normAutofit fontScale="92500" lnSpcReduction="10000"/>
          </a:bodyPr>
          <a:lstStyle/>
          <a:p>
            <a:r>
              <a:rPr lang="en-US" dirty="0"/>
              <a:t>RTFM containers</a:t>
            </a:r>
          </a:p>
          <a:p>
            <a:r>
              <a:rPr lang="en-US" dirty="0"/>
              <a:t>Possible uses for Penetration Testing</a:t>
            </a:r>
          </a:p>
          <a:p>
            <a:r>
              <a:rPr lang="en-US" dirty="0"/>
              <a:t>HACK THE PLANET!!! (Container Edition)</a:t>
            </a:r>
          </a:p>
          <a:p>
            <a:r>
              <a:rPr lang="en-US" dirty="0"/>
              <a:t>Hack the botnet?</a:t>
            </a:r>
          </a:p>
          <a:p>
            <a:r>
              <a:rPr lang="en-US" sz="2800" dirty="0"/>
              <a:t>State of Crypto-Jacking Botnets (2022)</a:t>
            </a:r>
            <a:br>
              <a:rPr lang="en-US" dirty="0"/>
            </a:br>
            <a:br>
              <a:rPr lang="en-US" dirty="0"/>
            </a:br>
            <a:br>
              <a:rPr lang="en-US" dirty="0"/>
            </a:br>
            <a:br>
              <a:rPr lang="en-US" dirty="0"/>
            </a:br>
            <a:br>
              <a:rPr lang="en-US" dirty="0"/>
            </a:br>
            <a:br>
              <a:rPr lang="en-US" dirty="0"/>
            </a:br>
            <a:r>
              <a:rPr lang="en-US" i="1" dirty="0"/>
              <a:t>RTFM =  Read the Fine Manual</a:t>
            </a:r>
            <a:endParaRPr lang="en-US" dirty="0"/>
          </a:p>
        </p:txBody>
      </p:sp>
    </p:spTree>
    <p:extLst>
      <p:ext uri="{BB962C8B-B14F-4D97-AF65-F5344CB8AC3E}">
        <p14:creationId xmlns:p14="http://schemas.microsoft.com/office/powerpoint/2010/main" val="1951509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5287-90FF-ABDA-B73D-97BAE7BA02B9}"/>
              </a:ext>
            </a:extLst>
          </p:cNvPr>
          <p:cNvSpPr>
            <a:spLocks noGrp="1"/>
          </p:cNvSpPr>
          <p:nvPr>
            <p:ph type="title"/>
          </p:nvPr>
        </p:nvSpPr>
        <p:spPr/>
        <p:txBody>
          <a:bodyPr/>
          <a:lstStyle/>
          <a:p>
            <a:r>
              <a:rPr lang="en-US" dirty="0"/>
              <a:t>Time to inspect the image</a:t>
            </a:r>
          </a:p>
        </p:txBody>
      </p:sp>
      <p:sp>
        <p:nvSpPr>
          <p:cNvPr id="3" name="Content Placeholder 2">
            <a:extLst>
              <a:ext uri="{FF2B5EF4-FFF2-40B4-BE49-F238E27FC236}">
                <a16:creationId xmlns:a16="http://schemas.microsoft.com/office/drawing/2014/main" id="{6E48000C-D7AD-C213-10EA-1C94535F6E12}"/>
              </a:ext>
            </a:extLst>
          </p:cNvPr>
          <p:cNvSpPr>
            <a:spLocks noGrp="1"/>
          </p:cNvSpPr>
          <p:nvPr>
            <p:ph idx="1"/>
          </p:nvPr>
        </p:nvSpPr>
        <p:spPr/>
        <p:txBody>
          <a:bodyPr/>
          <a:lstStyle/>
          <a:p>
            <a:r>
              <a:rPr lang="en-US" dirty="0"/>
              <a:t>I pulled down the image that was hosted on docker hub and….</a:t>
            </a:r>
          </a:p>
          <a:p>
            <a:r>
              <a:rPr lang="en-US" dirty="0"/>
              <a:t>Demo time.</a:t>
            </a:r>
          </a:p>
        </p:txBody>
      </p:sp>
      <p:pic>
        <p:nvPicPr>
          <p:cNvPr id="5" name="Picture 4">
            <a:extLst>
              <a:ext uri="{FF2B5EF4-FFF2-40B4-BE49-F238E27FC236}">
                <a16:creationId xmlns:a16="http://schemas.microsoft.com/office/drawing/2014/main" id="{F2237E6D-7B55-9EF4-F10D-5B0E6283C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182" y="2846265"/>
            <a:ext cx="3465635" cy="3465635"/>
          </a:xfrm>
          <a:prstGeom prst="rect">
            <a:avLst/>
          </a:prstGeom>
        </p:spPr>
      </p:pic>
    </p:spTree>
    <p:extLst>
      <p:ext uri="{BB962C8B-B14F-4D97-AF65-F5344CB8AC3E}">
        <p14:creationId xmlns:p14="http://schemas.microsoft.com/office/powerpoint/2010/main" val="2795302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5" name="Content Placeholder 4">
            <a:extLst>
              <a:ext uri="{FF2B5EF4-FFF2-40B4-BE49-F238E27FC236}">
                <a16:creationId xmlns:a16="http://schemas.microsoft.com/office/drawing/2014/main" id="{619797C2-F841-4A5D-884B-D6211967A5C5}"/>
              </a:ext>
            </a:extLst>
          </p:cNvPr>
          <p:cNvSpPr>
            <a:spLocks noGrp="1"/>
          </p:cNvSpPr>
          <p:nvPr>
            <p:ph idx="1"/>
          </p:nvPr>
        </p:nvSpPr>
        <p:spPr/>
        <p:txBody>
          <a:bodyPr/>
          <a:lstStyle/>
          <a:p>
            <a:r>
              <a:rPr lang="en-US" dirty="0"/>
              <a:t>`docker inspect zoolu2/auto`</a:t>
            </a:r>
          </a:p>
          <a:p>
            <a:r>
              <a:rPr lang="en-US" dirty="0"/>
              <a:t>`docker run –it –</a:t>
            </a:r>
            <a:r>
              <a:rPr lang="en-US" dirty="0" err="1"/>
              <a:t>entrypoint</a:t>
            </a:r>
            <a:r>
              <a:rPr lang="en-US" dirty="0"/>
              <a:t> “/bin/sh”zoolu2/auto`</a:t>
            </a:r>
          </a:p>
          <a:p>
            <a:r>
              <a:rPr lang="en-US" dirty="0"/>
              <a:t>`cat /entry</a:t>
            </a:r>
          </a:p>
        </p:txBody>
      </p:sp>
      <p:pic>
        <p:nvPicPr>
          <p:cNvPr id="4" name="Picture 3">
            <a:extLst>
              <a:ext uri="{FF2B5EF4-FFF2-40B4-BE49-F238E27FC236}">
                <a16:creationId xmlns:a16="http://schemas.microsoft.com/office/drawing/2014/main" id="{09AB7EC4-54EB-ED62-E5F9-989FC8BD5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4" y="3429000"/>
            <a:ext cx="6897063" cy="3410426"/>
          </a:xfrm>
          <a:prstGeom prst="rect">
            <a:avLst/>
          </a:prstGeom>
        </p:spPr>
      </p:pic>
    </p:spTree>
    <p:extLst>
      <p:ext uri="{BB962C8B-B14F-4D97-AF65-F5344CB8AC3E}">
        <p14:creationId xmlns:p14="http://schemas.microsoft.com/office/powerpoint/2010/main" val="920979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pic>
        <p:nvPicPr>
          <p:cNvPr id="6" name="Content Placeholder 5">
            <a:extLst>
              <a:ext uri="{FF2B5EF4-FFF2-40B4-BE49-F238E27FC236}">
                <a16:creationId xmlns:a16="http://schemas.microsoft.com/office/drawing/2014/main" id="{6A4CADD4-11F4-A30E-7028-AF8EC4878C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3329" y="2359565"/>
            <a:ext cx="8857278" cy="2423450"/>
          </a:xfrm>
        </p:spPr>
      </p:pic>
    </p:spTree>
    <p:extLst>
      <p:ext uri="{BB962C8B-B14F-4D97-AF65-F5344CB8AC3E}">
        <p14:creationId xmlns:p14="http://schemas.microsoft.com/office/powerpoint/2010/main" val="3200767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pic>
        <p:nvPicPr>
          <p:cNvPr id="7" name="Content Placeholder 6">
            <a:extLst>
              <a:ext uri="{FF2B5EF4-FFF2-40B4-BE49-F238E27FC236}">
                <a16:creationId xmlns:a16="http://schemas.microsoft.com/office/drawing/2014/main" id="{906DB5BC-2F61-A5C1-B09A-25AAF30506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2526" y="2215662"/>
            <a:ext cx="8906947" cy="3272442"/>
          </a:xfrm>
        </p:spPr>
      </p:pic>
    </p:spTree>
    <p:extLst>
      <p:ext uri="{BB962C8B-B14F-4D97-AF65-F5344CB8AC3E}">
        <p14:creationId xmlns:p14="http://schemas.microsoft.com/office/powerpoint/2010/main" val="3607972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5" name="Content Placeholder 4">
            <a:extLst>
              <a:ext uri="{FF2B5EF4-FFF2-40B4-BE49-F238E27FC236}">
                <a16:creationId xmlns:a16="http://schemas.microsoft.com/office/drawing/2014/main" id="{619797C2-F841-4A5D-884B-D6211967A5C5}"/>
              </a:ext>
            </a:extLst>
          </p:cNvPr>
          <p:cNvSpPr>
            <a:spLocks noGrp="1"/>
          </p:cNvSpPr>
          <p:nvPr>
            <p:ph idx="1"/>
          </p:nvPr>
        </p:nvSpPr>
        <p:spPr/>
        <p:txBody>
          <a:bodyPr/>
          <a:lstStyle/>
          <a:p>
            <a:r>
              <a:rPr lang="en-US" dirty="0"/>
              <a:t>Contacted Shodan and Docker and all accounts were banned…</a:t>
            </a:r>
          </a:p>
        </p:txBody>
      </p:sp>
      <p:pic>
        <p:nvPicPr>
          <p:cNvPr id="4" name="Picture 3" descr="A picture containing text, businesscard&#10;&#10;Description automatically generated">
            <a:extLst>
              <a:ext uri="{FF2B5EF4-FFF2-40B4-BE49-F238E27FC236}">
                <a16:creationId xmlns:a16="http://schemas.microsoft.com/office/drawing/2014/main" id="{F122B573-B444-01DE-DF97-F55AE6340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760" y="2470395"/>
            <a:ext cx="4022480" cy="4022480"/>
          </a:xfrm>
          <a:prstGeom prst="rect">
            <a:avLst/>
          </a:prstGeom>
        </p:spPr>
      </p:pic>
    </p:spTree>
    <p:extLst>
      <p:ext uri="{BB962C8B-B14F-4D97-AF65-F5344CB8AC3E}">
        <p14:creationId xmlns:p14="http://schemas.microsoft.com/office/powerpoint/2010/main" val="3928140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5" name="Content Placeholder 4">
            <a:extLst>
              <a:ext uri="{FF2B5EF4-FFF2-40B4-BE49-F238E27FC236}">
                <a16:creationId xmlns:a16="http://schemas.microsoft.com/office/drawing/2014/main" id="{619797C2-F841-4A5D-884B-D6211967A5C5}"/>
              </a:ext>
            </a:extLst>
          </p:cNvPr>
          <p:cNvSpPr>
            <a:spLocks noGrp="1"/>
          </p:cNvSpPr>
          <p:nvPr>
            <p:ph idx="1"/>
          </p:nvPr>
        </p:nvSpPr>
        <p:spPr/>
        <p:txBody>
          <a:bodyPr/>
          <a:lstStyle/>
          <a:p>
            <a:r>
              <a:rPr lang="en-US" dirty="0"/>
              <a:t>Okay….so he showed up again…</a:t>
            </a:r>
          </a:p>
        </p:txBody>
      </p:sp>
      <p:pic>
        <p:nvPicPr>
          <p:cNvPr id="4" name="Picture 3" descr="A screenshot of a cell phone&#10;&#10;Description automatically generated">
            <a:extLst>
              <a:ext uri="{FF2B5EF4-FFF2-40B4-BE49-F238E27FC236}">
                <a16:creationId xmlns:a16="http://schemas.microsoft.com/office/drawing/2014/main" id="{9A8BE667-BB77-454B-88F0-292CC39D65D3}"/>
              </a:ext>
            </a:extLst>
          </p:cNvPr>
          <p:cNvPicPr>
            <a:picLocks noChangeAspect="1"/>
          </p:cNvPicPr>
          <p:nvPr/>
        </p:nvPicPr>
        <p:blipFill rotWithShape="1">
          <a:blip r:embed="rId3">
            <a:extLst>
              <a:ext uri="{28A0092B-C50C-407E-A947-70E740481C1C}">
                <a14:useLocalDpi xmlns:a14="http://schemas.microsoft.com/office/drawing/2010/main" val="0"/>
              </a:ext>
            </a:extLst>
          </a:blip>
          <a:srcRect r="21769" b="53437"/>
          <a:stretch/>
        </p:blipFill>
        <p:spPr>
          <a:xfrm>
            <a:off x="1722576" y="2681590"/>
            <a:ext cx="8746848" cy="3152473"/>
          </a:xfrm>
          <a:prstGeom prst="rect">
            <a:avLst/>
          </a:prstGeom>
        </p:spPr>
      </p:pic>
    </p:spTree>
    <p:extLst>
      <p:ext uri="{BB962C8B-B14F-4D97-AF65-F5344CB8AC3E}">
        <p14:creationId xmlns:p14="http://schemas.microsoft.com/office/powerpoint/2010/main" val="30408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5" name="Content Placeholder 4">
            <a:extLst>
              <a:ext uri="{FF2B5EF4-FFF2-40B4-BE49-F238E27FC236}">
                <a16:creationId xmlns:a16="http://schemas.microsoft.com/office/drawing/2014/main" id="{619797C2-F841-4A5D-884B-D6211967A5C5}"/>
              </a:ext>
            </a:extLst>
          </p:cNvPr>
          <p:cNvSpPr>
            <a:spLocks noGrp="1"/>
          </p:cNvSpPr>
          <p:nvPr>
            <p:ph idx="1"/>
          </p:nvPr>
        </p:nvSpPr>
        <p:spPr/>
        <p:txBody>
          <a:bodyPr/>
          <a:lstStyle/>
          <a:p>
            <a:r>
              <a:rPr lang="en-US" dirty="0"/>
              <a:t>And again…</a:t>
            </a:r>
          </a:p>
        </p:txBody>
      </p:sp>
      <p:pic>
        <p:nvPicPr>
          <p:cNvPr id="6" name="Picture 5" descr="A screenshot of a cell phone&#10;&#10;Description automatically generated">
            <a:extLst>
              <a:ext uri="{FF2B5EF4-FFF2-40B4-BE49-F238E27FC236}">
                <a16:creationId xmlns:a16="http://schemas.microsoft.com/office/drawing/2014/main" id="{91A2DD4E-431A-4227-A040-DC01D8F15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25" y="2426672"/>
            <a:ext cx="8439150" cy="4279698"/>
          </a:xfrm>
          <a:prstGeom prst="rect">
            <a:avLst/>
          </a:prstGeom>
        </p:spPr>
      </p:pic>
    </p:spTree>
    <p:extLst>
      <p:ext uri="{BB962C8B-B14F-4D97-AF65-F5344CB8AC3E}">
        <p14:creationId xmlns:p14="http://schemas.microsoft.com/office/powerpoint/2010/main" val="1843674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5" name="Content Placeholder 4">
            <a:extLst>
              <a:ext uri="{FF2B5EF4-FFF2-40B4-BE49-F238E27FC236}">
                <a16:creationId xmlns:a16="http://schemas.microsoft.com/office/drawing/2014/main" id="{619797C2-F841-4A5D-884B-D6211967A5C5}"/>
              </a:ext>
            </a:extLst>
          </p:cNvPr>
          <p:cNvSpPr>
            <a:spLocks noGrp="1"/>
          </p:cNvSpPr>
          <p:nvPr>
            <p:ph idx="1"/>
          </p:nvPr>
        </p:nvSpPr>
        <p:spPr/>
        <p:txBody>
          <a:bodyPr/>
          <a:lstStyle/>
          <a:p>
            <a:r>
              <a:rPr lang="en-US" dirty="0"/>
              <a:t>And this time he used the last username…</a:t>
            </a:r>
          </a:p>
        </p:txBody>
      </p:sp>
      <p:pic>
        <p:nvPicPr>
          <p:cNvPr id="4" name="Picture 3" descr="A screenshot of a cell phone&#10;&#10;Description automatically generated">
            <a:extLst>
              <a:ext uri="{FF2B5EF4-FFF2-40B4-BE49-F238E27FC236}">
                <a16:creationId xmlns:a16="http://schemas.microsoft.com/office/drawing/2014/main" id="{13C5D916-AFF1-4C05-B01B-7A4DA6E9E745}"/>
              </a:ext>
            </a:extLst>
          </p:cNvPr>
          <p:cNvPicPr>
            <a:picLocks noChangeAspect="1"/>
          </p:cNvPicPr>
          <p:nvPr/>
        </p:nvPicPr>
        <p:blipFill rotWithShape="1">
          <a:blip r:embed="rId3">
            <a:extLst>
              <a:ext uri="{28A0092B-C50C-407E-A947-70E740481C1C}">
                <a14:useLocalDpi xmlns:a14="http://schemas.microsoft.com/office/drawing/2010/main" val="0"/>
              </a:ext>
            </a:extLst>
          </a:blip>
          <a:srcRect b="39632"/>
          <a:stretch/>
        </p:blipFill>
        <p:spPr>
          <a:xfrm>
            <a:off x="1481987" y="2663263"/>
            <a:ext cx="9228025" cy="3080311"/>
          </a:xfrm>
          <a:prstGeom prst="rect">
            <a:avLst/>
          </a:prstGeom>
        </p:spPr>
      </p:pic>
    </p:spTree>
    <p:extLst>
      <p:ext uri="{BB962C8B-B14F-4D97-AF65-F5344CB8AC3E}">
        <p14:creationId xmlns:p14="http://schemas.microsoft.com/office/powerpoint/2010/main" val="4256340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9F44-3FB7-4D27-A9DE-427F552F46D0}"/>
              </a:ext>
            </a:extLst>
          </p:cNvPr>
          <p:cNvSpPr>
            <a:spLocks noGrp="1"/>
          </p:cNvSpPr>
          <p:nvPr>
            <p:ph type="title"/>
          </p:nvPr>
        </p:nvSpPr>
        <p:spPr/>
        <p:txBody>
          <a:bodyPr/>
          <a:lstStyle/>
          <a:p>
            <a:r>
              <a:rPr lang="en-US" dirty="0"/>
              <a:t>Hack the botnet…</a:t>
            </a:r>
          </a:p>
        </p:txBody>
      </p:sp>
      <p:sp>
        <p:nvSpPr>
          <p:cNvPr id="5" name="Content Placeholder 4">
            <a:extLst>
              <a:ext uri="{FF2B5EF4-FFF2-40B4-BE49-F238E27FC236}">
                <a16:creationId xmlns:a16="http://schemas.microsoft.com/office/drawing/2014/main" id="{619797C2-F841-4A5D-884B-D6211967A5C5}"/>
              </a:ext>
            </a:extLst>
          </p:cNvPr>
          <p:cNvSpPr>
            <a:spLocks noGrp="1"/>
          </p:cNvSpPr>
          <p:nvPr>
            <p:ph idx="1"/>
          </p:nvPr>
        </p:nvSpPr>
        <p:spPr/>
        <p:txBody>
          <a:bodyPr/>
          <a:lstStyle/>
          <a:p>
            <a:r>
              <a:rPr lang="en-US" dirty="0"/>
              <a:t>And again…</a:t>
            </a:r>
          </a:p>
        </p:txBody>
      </p:sp>
      <p:pic>
        <p:nvPicPr>
          <p:cNvPr id="4" name="Picture 3" descr="A screenshot of a cell phone&#10;&#10;Description automatically generated">
            <a:extLst>
              <a:ext uri="{FF2B5EF4-FFF2-40B4-BE49-F238E27FC236}">
                <a16:creationId xmlns:a16="http://schemas.microsoft.com/office/drawing/2014/main" id="{9A8BE667-BB77-454B-88F0-292CC39D65D3}"/>
              </a:ext>
            </a:extLst>
          </p:cNvPr>
          <p:cNvPicPr>
            <a:picLocks noChangeAspect="1"/>
          </p:cNvPicPr>
          <p:nvPr/>
        </p:nvPicPr>
        <p:blipFill rotWithShape="1">
          <a:blip r:embed="rId3">
            <a:extLst>
              <a:ext uri="{28A0092B-C50C-407E-A947-70E740481C1C}">
                <a14:useLocalDpi xmlns:a14="http://schemas.microsoft.com/office/drawing/2010/main" val="0"/>
              </a:ext>
            </a:extLst>
          </a:blip>
          <a:srcRect r="21769" b="53437"/>
          <a:stretch/>
        </p:blipFill>
        <p:spPr>
          <a:xfrm>
            <a:off x="1722576" y="2681590"/>
            <a:ext cx="8746848" cy="3152473"/>
          </a:xfrm>
          <a:prstGeom prst="rect">
            <a:avLst/>
          </a:prstGeom>
        </p:spPr>
      </p:pic>
    </p:spTree>
    <p:extLst>
      <p:ext uri="{BB962C8B-B14F-4D97-AF65-F5344CB8AC3E}">
        <p14:creationId xmlns:p14="http://schemas.microsoft.com/office/powerpoint/2010/main" val="2923638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5848A-138A-4007-9F27-40CAD51FC51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Tool To Find/Track The bots</a:t>
            </a:r>
          </a:p>
        </p:txBody>
      </p:sp>
      <p:sp>
        <p:nvSpPr>
          <p:cNvPr id="3" name="Content Placeholder 2">
            <a:extLst>
              <a:ext uri="{FF2B5EF4-FFF2-40B4-BE49-F238E27FC236}">
                <a16:creationId xmlns:a16="http://schemas.microsoft.com/office/drawing/2014/main" id="{0B06C33D-1B97-48A7-9F3A-7BD1E8385276}"/>
              </a:ext>
            </a:extLst>
          </p:cNvPr>
          <p:cNvSpPr>
            <a:spLocks noGrp="1"/>
          </p:cNvSpPr>
          <p:nvPr>
            <p:ph idx="1"/>
          </p:nvPr>
        </p:nvSpPr>
        <p:spPr>
          <a:xfrm>
            <a:off x="643468" y="2638044"/>
            <a:ext cx="3363974" cy="3415622"/>
          </a:xfrm>
        </p:spPr>
        <p:txBody>
          <a:bodyPr>
            <a:normAutofit/>
          </a:bodyPr>
          <a:lstStyle/>
          <a:p>
            <a:r>
              <a:rPr lang="en-US" sz="2000">
                <a:solidFill>
                  <a:schemeClr val="bg1"/>
                </a:solidFill>
              </a:rPr>
              <a:t>Dalek</a:t>
            </a:r>
            <a:br>
              <a:rPr lang="en-US" sz="2000">
                <a:solidFill>
                  <a:schemeClr val="bg1"/>
                </a:solidFill>
              </a:rPr>
            </a:br>
            <a:r>
              <a:rPr lang="en-US" sz="2000">
                <a:solidFill>
                  <a:schemeClr val="bg1"/>
                </a:solidFill>
                <a:hlinkClick r:id="rId2"/>
              </a:rPr>
              <a:t>https://github.com/Caprico1/Dalek</a:t>
            </a:r>
            <a:endParaRPr lang="en-US" sz="2000">
              <a:solidFill>
                <a:schemeClr val="bg1"/>
              </a:solidFill>
            </a:endParaRPr>
          </a:p>
        </p:txBody>
      </p:sp>
      <p:pic>
        <p:nvPicPr>
          <p:cNvPr id="4" name="Picture 3">
            <a:extLst>
              <a:ext uri="{FF2B5EF4-FFF2-40B4-BE49-F238E27FC236}">
                <a16:creationId xmlns:a16="http://schemas.microsoft.com/office/drawing/2014/main" id="{837CC53D-B3FE-4FF2-AB87-BC3C6A395AE1}"/>
              </a:ext>
            </a:extLst>
          </p:cNvPr>
          <p:cNvPicPr>
            <a:picLocks noChangeAspect="1"/>
          </p:cNvPicPr>
          <p:nvPr/>
        </p:nvPicPr>
        <p:blipFill>
          <a:blip r:embed="rId3"/>
          <a:stretch>
            <a:fillRect/>
          </a:stretch>
        </p:blipFill>
        <p:spPr>
          <a:xfrm>
            <a:off x="5192255" y="1672533"/>
            <a:ext cx="6628177" cy="3512933"/>
          </a:xfrm>
          <a:prstGeom prst="rect">
            <a:avLst/>
          </a:prstGeom>
        </p:spPr>
      </p:pic>
    </p:spTree>
    <p:extLst>
      <p:ext uri="{BB962C8B-B14F-4D97-AF65-F5344CB8AC3E}">
        <p14:creationId xmlns:p14="http://schemas.microsoft.com/office/powerpoint/2010/main" val="367268632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32D574-0724-4813-B634-CEAEF2A30390}"/>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Why do we need to Care?</a:t>
            </a:r>
          </a:p>
        </p:txBody>
      </p:sp>
      <p:sp>
        <p:nvSpPr>
          <p:cNvPr id="1031" name="Content Placeholder 1030">
            <a:extLst>
              <a:ext uri="{FF2B5EF4-FFF2-40B4-BE49-F238E27FC236}">
                <a16:creationId xmlns:a16="http://schemas.microsoft.com/office/drawing/2014/main" id="{B7DDE775-06E3-436E-BC5D-1A4841FB3EAF}"/>
              </a:ext>
            </a:extLst>
          </p:cNvPr>
          <p:cNvSpPr>
            <a:spLocks noGrp="1"/>
          </p:cNvSpPr>
          <p:nvPr>
            <p:ph idx="1"/>
          </p:nvPr>
        </p:nvSpPr>
        <p:spPr>
          <a:xfrm>
            <a:off x="966951" y="3355130"/>
            <a:ext cx="2669407" cy="2427333"/>
          </a:xfrm>
        </p:spPr>
        <p:txBody>
          <a:bodyPr>
            <a:normAutofit/>
          </a:bodyPr>
          <a:lstStyle/>
          <a:p>
            <a:r>
              <a:rPr lang="en-US" sz="1600"/>
              <a:t>As of 2018 25 % of companies have adopted docker</a:t>
            </a:r>
          </a:p>
          <a:p>
            <a:r>
              <a:rPr lang="en-US" sz="1600"/>
              <a:t>This includes:</a:t>
            </a:r>
          </a:p>
          <a:p>
            <a:pPr lvl="1"/>
            <a:r>
              <a:rPr lang="en-US" sz="1600"/>
              <a:t>Production</a:t>
            </a:r>
          </a:p>
          <a:p>
            <a:pPr lvl="1"/>
            <a:r>
              <a:rPr lang="en-US" sz="1600"/>
              <a:t>Development</a:t>
            </a:r>
          </a:p>
          <a:p>
            <a:pPr lvl="1"/>
            <a:r>
              <a:rPr lang="en-US" sz="1600"/>
              <a:t>Enterprise</a:t>
            </a:r>
          </a:p>
        </p:txBody>
      </p:sp>
      <p:pic>
        <p:nvPicPr>
          <p:cNvPr id="3" name="Picture 2">
            <a:extLst>
              <a:ext uri="{FF2B5EF4-FFF2-40B4-BE49-F238E27FC236}">
                <a16:creationId xmlns:a16="http://schemas.microsoft.com/office/drawing/2014/main" id="{516F0F49-7CAB-4574-B0C2-1371F0095BFF}"/>
              </a:ext>
            </a:extLst>
          </p:cNvPr>
          <p:cNvPicPr>
            <a:picLocks noChangeAspect="1"/>
          </p:cNvPicPr>
          <p:nvPr/>
        </p:nvPicPr>
        <p:blipFill>
          <a:blip r:embed="rId3"/>
          <a:stretch>
            <a:fillRect/>
          </a:stretch>
        </p:blipFill>
        <p:spPr>
          <a:xfrm>
            <a:off x="4662102" y="1227327"/>
            <a:ext cx="6903723" cy="4280308"/>
          </a:xfrm>
          <a:prstGeom prst="rect">
            <a:avLst/>
          </a:prstGeom>
        </p:spPr>
      </p:pic>
      <p:sp>
        <p:nvSpPr>
          <p:cNvPr id="4" name="Rectangle 3">
            <a:extLst>
              <a:ext uri="{FF2B5EF4-FFF2-40B4-BE49-F238E27FC236}">
                <a16:creationId xmlns:a16="http://schemas.microsoft.com/office/drawing/2014/main" id="{F355ACEB-763B-43D1-A018-A438D8418862}"/>
              </a:ext>
            </a:extLst>
          </p:cNvPr>
          <p:cNvSpPr/>
          <p:nvPr/>
        </p:nvSpPr>
        <p:spPr>
          <a:xfrm>
            <a:off x="6786097" y="6387029"/>
            <a:ext cx="5405903" cy="369332"/>
          </a:xfrm>
          <a:prstGeom prst="rect">
            <a:avLst/>
          </a:prstGeom>
        </p:spPr>
        <p:txBody>
          <a:bodyPr wrap="none">
            <a:spAutoFit/>
          </a:bodyPr>
          <a:lstStyle/>
          <a:p>
            <a:r>
              <a:rPr lang="en-US" dirty="0"/>
              <a:t>Source: </a:t>
            </a:r>
            <a:r>
              <a:rPr lang="en-US" dirty="0">
                <a:hlinkClick r:id="rId4"/>
              </a:rPr>
              <a:t>https://www.datadoghq.com/docker-adoption/</a:t>
            </a:r>
            <a:endParaRPr lang="en-US" dirty="0"/>
          </a:p>
        </p:txBody>
      </p:sp>
    </p:spTree>
    <p:extLst>
      <p:ext uri="{BB962C8B-B14F-4D97-AF65-F5344CB8AC3E}">
        <p14:creationId xmlns:p14="http://schemas.microsoft.com/office/powerpoint/2010/main" val="53200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918A-EE57-D924-5E78-A1D88C2833CE}"/>
              </a:ext>
            </a:extLst>
          </p:cNvPr>
          <p:cNvSpPr>
            <a:spLocks noGrp="1"/>
          </p:cNvSpPr>
          <p:nvPr>
            <p:ph type="title"/>
          </p:nvPr>
        </p:nvSpPr>
        <p:spPr>
          <a:xfrm>
            <a:off x="4965430" y="629268"/>
            <a:ext cx="6586491" cy="1286160"/>
          </a:xfrm>
        </p:spPr>
        <p:txBody>
          <a:bodyPr anchor="b">
            <a:normAutofit/>
          </a:bodyPr>
          <a:lstStyle/>
          <a:p>
            <a:r>
              <a:rPr lang="en-US" sz="4100" dirty="0"/>
              <a:t>State of Crypto-Jacking Botnets (2022)</a:t>
            </a:r>
          </a:p>
        </p:txBody>
      </p:sp>
      <p:sp>
        <p:nvSpPr>
          <p:cNvPr id="22" name="Content Placeholder 14">
            <a:extLst>
              <a:ext uri="{FF2B5EF4-FFF2-40B4-BE49-F238E27FC236}">
                <a16:creationId xmlns:a16="http://schemas.microsoft.com/office/drawing/2014/main" id="{8774A00C-7E3D-5030-D7D6-75D1B2A33005}"/>
              </a:ext>
            </a:extLst>
          </p:cNvPr>
          <p:cNvSpPr>
            <a:spLocks noGrp="1"/>
          </p:cNvSpPr>
          <p:nvPr>
            <p:ph idx="1"/>
          </p:nvPr>
        </p:nvSpPr>
        <p:spPr>
          <a:xfrm>
            <a:off x="4965431" y="2438400"/>
            <a:ext cx="6586489" cy="3785419"/>
          </a:xfrm>
        </p:spPr>
        <p:txBody>
          <a:bodyPr>
            <a:normAutofit/>
          </a:bodyPr>
          <a:lstStyle/>
          <a:p>
            <a:r>
              <a:rPr lang="en-US" sz="2000" dirty="0"/>
              <a:t>It’s gone beyond just a docker issue</a:t>
            </a:r>
          </a:p>
          <a:p>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11" name="Content Placeholder 10" descr="A collage of people&#10;&#10;Description automatically generated with medium confidence">
            <a:extLst>
              <a:ext uri="{FF2B5EF4-FFF2-40B4-BE49-F238E27FC236}">
                <a16:creationId xmlns:a16="http://schemas.microsoft.com/office/drawing/2014/main" id="{380EF1E8-47D1-B345-098E-6BF042026B69}"/>
              </a:ext>
            </a:extLst>
          </p:cNvPr>
          <p:cNvPicPr>
            <a:picLocks noChangeAspect="1"/>
          </p:cNvPicPr>
          <p:nvPr/>
        </p:nvPicPr>
        <p:blipFill rotWithShape="1">
          <a:blip r:embed="rId2">
            <a:extLst>
              <a:ext uri="{28A0092B-C50C-407E-A947-70E740481C1C}">
                <a14:useLocalDpi xmlns:a14="http://schemas.microsoft.com/office/drawing/2010/main" val="0"/>
              </a:ext>
            </a:extLst>
          </a:blip>
          <a:srcRect l="6990" r="2584"/>
          <a:stretch/>
        </p:blipFill>
        <p:spPr>
          <a:xfrm>
            <a:off x="20" y="10"/>
            <a:ext cx="4635571" cy="6857990"/>
          </a:xfrm>
          <a:prstGeom prst="rect">
            <a:avLst/>
          </a:prstGeom>
          <a:effectLst/>
        </p:spPr>
      </p:pic>
      <p:cxnSp>
        <p:nvCxnSpPr>
          <p:cNvPr id="23"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BAF4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BFFBC7A-09F5-7EB4-B3F6-A690F7E1722D}"/>
              </a:ext>
            </a:extLst>
          </p:cNvPr>
          <p:cNvPicPr>
            <a:picLocks noChangeAspect="1"/>
          </p:cNvPicPr>
          <p:nvPr/>
        </p:nvPicPr>
        <p:blipFill>
          <a:blip r:embed="rId3"/>
          <a:stretch>
            <a:fillRect/>
          </a:stretch>
        </p:blipFill>
        <p:spPr>
          <a:xfrm>
            <a:off x="4965430" y="2863332"/>
            <a:ext cx="7226570" cy="3615725"/>
          </a:xfrm>
          <a:prstGeom prst="rect">
            <a:avLst/>
          </a:prstGeom>
        </p:spPr>
      </p:pic>
    </p:spTree>
    <p:extLst>
      <p:ext uri="{BB962C8B-B14F-4D97-AF65-F5344CB8AC3E}">
        <p14:creationId xmlns:p14="http://schemas.microsoft.com/office/powerpoint/2010/main" val="772393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918A-EE57-D924-5E78-A1D88C2833CE}"/>
              </a:ext>
            </a:extLst>
          </p:cNvPr>
          <p:cNvSpPr>
            <a:spLocks noGrp="1"/>
          </p:cNvSpPr>
          <p:nvPr>
            <p:ph type="title"/>
          </p:nvPr>
        </p:nvSpPr>
        <p:spPr/>
        <p:txBody>
          <a:bodyPr/>
          <a:lstStyle/>
          <a:p>
            <a:r>
              <a:rPr lang="en-US" dirty="0"/>
              <a:t>State of Crypto-Jacking Botnets </a:t>
            </a:r>
            <a:br>
              <a:rPr lang="en-US" dirty="0"/>
            </a:br>
            <a:r>
              <a:rPr lang="en-US" dirty="0"/>
              <a:t>(State-Sponsored?)</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ED29494D-1E8E-7BB1-BA6A-7EAD4AFF3C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9198" y="2112720"/>
            <a:ext cx="8493603" cy="4217742"/>
          </a:xfrm>
        </p:spPr>
      </p:pic>
    </p:spTree>
    <p:extLst>
      <p:ext uri="{BB962C8B-B14F-4D97-AF65-F5344CB8AC3E}">
        <p14:creationId xmlns:p14="http://schemas.microsoft.com/office/powerpoint/2010/main" val="836456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918A-EE57-D924-5E78-A1D88C2833CE}"/>
              </a:ext>
            </a:extLst>
          </p:cNvPr>
          <p:cNvSpPr>
            <a:spLocks noGrp="1"/>
          </p:cNvSpPr>
          <p:nvPr>
            <p:ph type="title"/>
          </p:nvPr>
        </p:nvSpPr>
        <p:spPr/>
        <p:txBody>
          <a:bodyPr/>
          <a:lstStyle/>
          <a:p>
            <a:r>
              <a:rPr lang="en-US" dirty="0"/>
              <a:t>State of Crypto-Jacking Botnets</a:t>
            </a:r>
          </a:p>
        </p:txBody>
      </p:sp>
      <p:pic>
        <p:nvPicPr>
          <p:cNvPr id="7" name="Picture 6" descr="Graphical user interface, text, application&#10;&#10;Description automatically generated">
            <a:extLst>
              <a:ext uri="{FF2B5EF4-FFF2-40B4-BE49-F238E27FC236}">
                <a16:creationId xmlns:a16="http://schemas.microsoft.com/office/drawing/2014/main" id="{A84D1186-106E-2746-66D3-ABF4BBE41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717" y="2997998"/>
            <a:ext cx="7780566" cy="3494877"/>
          </a:xfrm>
          <a:prstGeom prst="rect">
            <a:avLst/>
          </a:prstGeom>
        </p:spPr>
      </p:pic>
      <p:sp>
        <p:nvSpPr>
          <p:cNvPr id="4" name="Content Placeholder 3">
            <a:extLst>
              <a:ext uri="{FF2B5EF4-FFF2-40B4-BE49-F238E27FC236}">
                <a16:creationId xmlns:a16="http://schemas.microsoft.com/office/drawing/2014/main" id="{441CF7FD-1319-3379-5005-E0D6516C1680}"/>
              </a:ext>
            </a:extLst>
          </p:cNvPr>
          <p:cNvSpPr>
            <a:spLocks noGrp="1"/>
          </p:cNvSpPr>
          <p:nvPr>
            <p:ph idx="1"/>
          </p:nvPr>
        </p:nvSpPr>
        <p:spPr>
          <a:xfrm>
            <a:off x="838200" y="2027054"/>
            <a:ext cx="10515600" cy="4351338"/>
          </a:xfrm>
        </p:spPr>
        <p:txBody>
          <a:bodyPr/>
          <a:lstStyle/>
          <a:p>
            <a:r>
              <a:rPr lang="en-US" dirty="0"/>
              <a:t>Log4j crypto-jacking campaigns caused a massive spike in Monero</a:t>
            </a:r>
          </a:p>
        </p:txBody>
      </p:sp>
    </p:spTree>
    <p:extLst>
      <p:ext uri="{BB962C8B-B14F-4D97-AF65-F5344CB8AC3E}">
        <p14:creationId xmlns:p14="http://schemas.microsoft.com/office/powerpoint/2010/main" val="2745456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918A-EE57-D924-5E78-A1D88C2833CE}"/>
              </a:ext>
            </a:extLst>
          </p:cNvPr>
          <p:cNvSpPr>
            <a:spLocks noGrp="1"/>
          </p:cNvSpPr>
          <p:nvPr>
            <p:ph type="title"/>
          </p:nvPr>
        </p:nvSpPr>
        <p:spPr/>
        <p:txBody>
          <a:bodyPr/>
          <a:lstStyle/>
          <a:p>
            <a:r>
              <a:rPr lang="en-US" dirty="0"/>
              <a:t>State of Crypto-Jacking Botnets</a:t>
            </a:r>
          </a:p>
        </p:txBody>
      </p:sp>
      <p:sp>
        <p:nvSpPr>
          <p:cNvPr id="4" name="Content Placeholder 3">
            <a:extLst>
              <a:ext uri="{FF2B5EF4-FFF2-40B4-BE49-F238E27FC236}">
                <a16:creationId xmlns:a16="http://schemas.microsoft.com/office/drawing/2014/main" id="{441CF7FD-1319-3379-5005-E0D6516C1680}"/>
              </a:ext>
            </a:extLst>
          </p:cNvPr>
          <p:cNvSpPr>
            <a:spLocks noGrp="1"/>
          </p:cNvSpPr>
          <p:nvPr>
            <p:ph idx="1"/>
          </p:nvPr>
        </p:nvSpPr>
        <p:spPr>
          <a:xfrm>
            <a:off x="952500" y="1717065"/>
            <a:ext cx="10515600" cy="4351338"/>
          </a:xfrm>
        </p:spPr>
        <p:txBody>
          <a:bodyPr/>
          <a:lstStyle/>
          <a:p>
            <a:r>
              <a:rPr lang="en-US" dirty="0"/>
              <a:t>Conti Leaks</a:t>
            </a:r>
          </a:p>
        </p:txBody>
      </p:sp>
      <p:pic>
        <p:nvPicPr>
          <p:cNvPr id="6" name="Picture 5">
            <a:extLst>
              <a:ext uri="{FF2B5EF4-FFF2-40B4-BE49-F238E27FC236}">
                <a16:creationId xmlns:a16="http://schemas.microsoft.com/office/drawing/2014/main" id="{98741151-977E-99A9-5C57-98033B05EE62}"/>
              </a:ext>
            </a:extLst>
          </p:cNvPr>
          <p:cNvPicPr>
            <a:picLocks noChangeAspect="1"/>
          </p:cNvPicPr>
          <p:nvPr/>
        </p:nvPicPr>
        <p:blipFill>
          <a:blip r:embed="rId3"/>
          <a:stretch>
            <a:fillRect/>
          </a:stretch>
        </p:blipFill>
        <p:spPr>
          <a:xfrm>
            <a:off x="2091632" y="2323428"/>
            <a:ext cx="8237336" cy="4422288"/>
          </a:xfrm>
          <a:prstGeom prst="rect">
            <a:avLst/>
          </a:prstGeom>
        </p:spPr>
      </p:pic>
    </p:spTree>
    <p:extLst>
      <p:ext uri="{BB962C8B-B14F-4D97-AF65-F5344CB8AC3E}">
        <p14:creationId xmlns:p14="http://schemas.microsoft.com/office/powerpoint/2010/main" val="616830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918A-EE57-D924-5E78-A1D88C2833CE}"/>
              </a:ext>
            </a:extLst>
          </p:cNvPr>
          <p:cNvSpPr>
            <a:spLocks noGrp="1"/>
          </p:cNvSpPr>
          <p:nvPr>
            <p:ph type="title"/>
          </p:nvPr>
        </p:nvSpPr>
        <p:spPr/>
        <p:txBody>
          <a:bodyPr/>
          <a:lstStyle/>
          <a:p>
            <a:r>
              <a:rPr lang="en-US" dirty="0"/>
              <a:t>State of Crypto-Jacking Botnets</a:t>
            </a:r>
          </a:p>
        </p:txBody>
      </p:sp>
      <p:pic>
        <p:nvPicPr>
          <p:cNvPr id="8" name="Content Placeholder 7" descr="A screenshot of a computer&#10;&#10;Description automatically generated">
            <a:extLst>
              <a:ext uri="{FF2B5EF4-FFF2-40B4-BE49-F238E27FC236}">
                <a16:creationId xmlns:a16="http://schemas.microsoft.com/office/drawing/2014/main" id="{34582311-178C-282D-0F61-FBE9955FAB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2654" y="1504783"/>
            <a:ext cx="6846692" cy="4926546"/>
          </a:xfrm>
        </p:spPr>
      </p:pic>
    </p:spTree>
    <p:extLst>
      <p:ext uri="{BB962C8B-B14F-4D97-AF65-F5344CB8AC3E}">
        <p14:creationId xmlns:p14="http://schemas.microsoft.com/office/powerpoint/2010/main" val="2545219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1594-4AC5-4668-FBF3-245059CD2674}"/>
              </a:ext>
            </a:extLst>
          </p:cNvPr>
          <p:cNvSpPr>
            <a:spLocks noGrp="1"/>
          </p:cNvSpPr>
          <p:nvPr>
            <p:ph type="title"/>
          </p:nvPr>
        </p:nvSpPr>
        <p:spPr/>
        <p:txBody>
          <a:bodyPr/>
          <a:lstStyle/>
          <a:p>
            <a:r>
              <a:rPr lang="en-US" dirty="0"/>
              <a:t>State of Crypto-Jacking Botnets</a:t>
            </a:r>
          </a:p>
        </p:txBody>
      </p:sp>
      <p:pic>
        <p:nvPicPr>
          <p:cNvPr id="5" name="Content Placeholder 4">
            <a:extLst>
              <a:ext uri="{FF2B5EF4-FFF2-40B4-BE49-F238E27FC236}">
                <a16:creationId xmlns:a16="http://schemas.microsoft.com/office/drawing/2014/main" id="{AD80F24D-A7EA-4FBD-90AE-EA02F8A8F4B7}"/>
              </a:ext>
            </a:extLst>
          </p:cNvPr>
          <p:cNvPicPr>
            <a:picLocks noGrp="1" noChangeAspect="1"/>
          </p:cNvPicPr>
          <p:nvPr>
            <p:ph idx="1"/>
          </p:nvPr>
        </p:nvPicPr>
        <p:blipFill>
          <a:blip r:embed="rId2"/>
          <a:stretch>
            <a:fillRect/>
          </a:stretch>
        </p:blipFill>
        <p:spPr>
          <a:xfrm>
            <a:off x="595149" y="1690688"/>
            <a:ext cx="3739256" cy="4351338"/>
          </a:xfrm>
        </p:spPr>
      </p:pic>
      <p:pic>
        <p:nvPicPr>
          <p:cNvPr id="7" name="Picture 6">
            <a:extLst>
              <a:ext uri="{FF2B5EF4-FFF2-40B4-BE49-F238E27FC236}">
                <a16:creationId xmlns:a16="http://schemas.microsoft.com/office/drawing/2014/main" id="{E2C75513-C0E9-E2CC-B575-2DD830DF3567}"/>
              </a:ext>
            </a:extLst>
          </p:cNvPr>
          <p:cNvPicPr>
            <a:picLocks noChangeAspect="1"/>
          </p:cNvPicPr>
          <p:nvPr/>
        </p:nvPicPr>
        <p:blipFill>
          <a:blip r:embed="rId3"/>
          <a:stretch>
            <a:fillRect/>
          </a:stretch>
        </p:blipFill>
        <p:spPr>
          <a:xfrm>
            <a:off x="5190265" y="2455470"/>
            <a:ext cx="6163535" cy="2105319"/>
          </a:xfrm>
          <a:prstGeom prst="rect">
            <a:avLst/>
          </a:prstGeom>
        </p:spPr>
      </p:pic>
    </p:spTree>
    <p:extLst>
      <p:ext uri="{BB962C8B-B14F-4D97-AF65-F5344CB8AC3E}">
        <p14:creationId xmlns:p14="http://schemas.microsoft.com/office/powerpoint/2010/main" val="3050788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1594-4AC5-4668-FBF3-245059CD2674}"/>
              </a:ext>
            </a:extLst>
          </p:cNvPr>
          <p:cNvSpPr>
            <a:spLocks noGrp="1"/>
          </p:cNvSpPr>
          <p:nvPr>
            <p:ph type="title"/>
          </p:nvPr>
        </p:nvSpPr>
        <p:spPr/>
        <p:txBody>
          <a:bodyPr/>
          <a:lstStyle/>
          <a:p>
            <a:r>
              <a:rPr lang="en-US" dirty="0"/>
              <a:t>State of Crypto-Jacking Botnets</a:t>
            </a:r>
          </a:p>
        </p:txBody>
      </p:sp>
      <p:pic>
        <p:nvPicPr>
          <p:cNvPr id="9" name="Picture 8">
            <a:extLst>
              <a:ext uri="{FF2B5EF4-FFF2-40B4-BE49-F238E27FC236}">
                <a16:creationId xmlns:a16="http://schemas.microsoft.com/office/drawing/2014/main" id="{D3ECF501-4703-23BF-5C75-A93DAB3F3137}"/>
              </a:ext>
            </a:extLst>
          </p:cNvPr>
          <p:cNvPicPr>
            <a:picLocks noChangeAspect="1"/>
          </p:cNvPicPr>
          <p:nvPr/>
        </p:nvPicPr>
        <p:blipFill>
          <a:blip r:embed="rId2"/>
          <a:stretch>
            <a:fillRect/>
          </a:stretch>
        </p:blipFill>
        <p:spPr>
          <a:xfrm>
            <a:off x="5125099" y="1690688"/>
            <a:ext cx="6228701" cy="4560643"/>
          </a:xfrm>
          <a:prstGeom prst="rect">
            <a:avLst/>
          </a:prstGeom>
        </p:spPr>
      </p:pic>
      <p:pic>
        <p:nvPicPr>
          <p:cNvPr id="8" name="Picture 7">
            <a:extLst>
              <a:ext uri="{FF2B5EF4-FFF2-40B4-BE49-F238E27FC236}">
                <a16:creationId xmlns:a16="http://schemas.microsoft.com/office/drawing/2014/main" id="{EDAC950E-C0C2-4E1A-0DED-64F73E7CA553}"/>
              </a:ext>
            </a:extLst>
          </p:cNvPr>
          <p:cNvPicPr>
            <a:picLocks noChangeAspect="1"/>
          </p:cNvPicPr>
          <p:nvPr/>
        </p:nvPicPr>
        <p:blipFill>
          <a:blip r:embed="rId3"/>
          <a:stretch>
            <a:fillRect/>
          </a:stretch>
        </p:blipFill>
        <p:spPr>
          <a:xfrm>
            <a:off x="342900" y="1551131"/>
            <a:ext cx="4685694" cy="4700200"/>
          </a:xfrm>
          <a:prstGeom prst="rect">
            <a:avLst/>
          </a:prstGeom>
        </p:spPr>
      </p:pic>
    </p:spTree>
    <p:extLst>
      <p:ext uri="{BB962C8B-B14F-4D97-AF65-F5344CB8AC3E}">
        <p14:creationId xmlns:p14="http://schemas.microsoft.com/office/powerpoint/2010/main" val="2250187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583A-5C1C-4FC7-B114-5C185D5A69A5}"/>
              </a:ext>
            </a:extLst>
          </p:cNvPr>
          <p:cNvSpPr>
            <a:spLocks noGrp="1"/>
          </p:cNvSpPr>
          <p:nvPr>
            <p:ph type="title"/>
          </p:nvPr>
        </p:nvSpPr>
        <p:spPr>
          <a:xfrm>
            <a:off x="648929" y="629266"/>
            <a:ext cx="5127031" cy="1676603"/>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C66B2121-B51E-4671-992A-33176AAB164F}"/>
              </a:ext>
            </a:extLst>
          </p:cNvPr>
          <p:cNvSpPr>
            <a:spLocks noGrp="1"/>
          </p:cNvSpPr>
          <p:nvPr>
            <p:ph idx="1"/>
          </p:nvPr>
        </p:nvSpPr>
        <p:spPr>
          <a:xfrm>
            <a:off x="648930" y="2438400"/>
            <a:ext cx="5127029" cy="3785419"/>
          </a:xfrm>
        </p:spPr>
        <p:txBody>
          <a:bodyPr>
            <a:normAutofit fontScale="92500" lnSpcReduction="10000"/>
          </a:bodyPr>
          <a:lstStyle/>
          <a:p>
            <a:r>
              <a:rPr lang="en-US" dirty="0"/>
              <a:t>Should you use docker?</a:t>
            </a:r>
          </a:p>
          <a:p>
            <a:pPr lvl="1"/>
            <a:r>
              <a:rPr lang="en-US" dirty="0"/>
              <a:t>Yes, but tread carefully…there be dragons…</a:t>
            </a:r>
          </a:p>
          <a:p>
            <a:r>
              <a:rPr lang="en-US" dirty="0"/>
              <a:t>Crypto-jacking is not going anywhere and is a facilitator for future attacks.</a:t>
            </a:r>
          </a:p>
          <a:p>
            <a:r>
              <a:rPr lang="en-US" dirty="0"/>
              <a:t>Next steps:</a:t>
            </a:r>
          </a:p>
          <a:p>
            <a:pPr lvl="1"/>
            <a:r>
              <a:rPr lang="en-US" dirty="0"/>
              <a:t>Continued work in tracking these down.</a:t>
            </a:r>
          </a:p>
          <a:p>
            <a:pPr lvl="1"/>
            <a:r>
              <a:rPr lang="en-US" dirty="0"/>
              <a:t>This is the last time I’m doing this talk</a:t>
            </a:r>
          </a:p>
        </p:txBody>
      </p:sp>
      <p:pic>
        <p:nvPicPr>
          <p:cNvPr id="5" name="Picture 4" descr="A close up of a logo&#10;&#10;Description automatically generated">
            <a:extLst>
              <a:ext uri="{FF2B5EF4-FFF2-40B4-BE49-F238E27FC236}">
                <a16:creationId xmlns:a16="http://schemas.microsoft.com/office/drawing/2014/main" id="{FEB5EC96-2805-40EE-92DF-689EA893BF96}"/>
              </a:ext>
            </a:extLst>
          </p:cNvPr>
          <p:cNvPicPr>
            <a:picLocks noChangeAspect="1"/>
          </p:cNvPicPr>
          <p:nvPr/>
        </p:nvPicPr>
        <p:blipFill rotWithShape="1">
          <a:blip r:embed="rId2">
            <a:extLst>
              <a:ext uri="{28A0092B-C50C-407E-A947-70E740481C1C}">
                <a14:useLocalDpi xmlns:a14="http://schemas.microsoft.com/office/drawing/2010/main" val="0"/>
              </a:ext>
            </a:extLst>
          </a:blip>
          <a:srcRect l="308" r="1776" b="3"/>
          <a:stretch/>
        </p:blipFill>
        <p:spPr>
          <a:xfrm>
            <a:off x="6090613" y="640082"/>
            <a:ext cx="5461724" cy="5577837"/>
          </a:xfrm>
          <a:prstGeom prst="rect">
            <a:avLst/>
          </a:prstGeom>
          <a:effectLst/>
        </p:spPr>
      </p:pic>
    </p:spTree>
    <p:extLst>
      <p:ext uri="{BB962C8B-B14F-4D97-AF65-F5344CB8AC3E}">
        <p14:creationId xmlns:p14="http://schemas.microsoft.com/office/powerpoint/2010/main" val="2295047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583A-5C1C-4FC7-B114-5C185D5A69A5}"/>
              </a:ext>
            </a:extLst>
          </p:cNvPr>
          <p:cNvSpPr>
            <a:spLocks noGrp="1"/>
          </p:cNvSpPr>
          <p:nvPr>
            <p:ph type="title"/>
          </p:nvPr>
        </p:nvSpPr>
        <p:spPr>
          <a:xfrm>
            <a:off x="648929" y="629266"/>
            <a:ext cx="5127031" cy="1676603"/>
          </a:xfrm>
        </p:spPr>
        <p:txBody>
          <a:bodyPr>
            <a:normAutofit/>
          </a:bodyPr>
          <a:lstStyle/>
          <a:p>
            <a:r>
              <a:rPr lang="en-US" dirty="0"/>
              <a:t>Q&amp;A TIME</a:t>
            </a:r>
          </a:p>
        </p:txBody>
      </p:sp>
      <p:sp>
        <p:nvSpPr>
          <p:cNvPr id="3" name="Content Placeholder 2">
            <a:extLst>
              <a:ext uri="{FF2B5EF4-FFF2-40B4-BE49-F238E27FC236}">
                <a16:creationId xmlns:a16="http://schemas.microsoft.com/office/drawing/2014/main" id="{C66B2121-B51E-4671-992A-33176AAB164F}"/>
              </a:ext>
            </a:extLst>
          </p:cNvPr>
          <p:cNvSpPr>
            <a:spLocks noGrp="1"/>
          </p:cNvSpPr>
          <p:nvPr>
            <p:ph idx="1"/>
          </p:nvPr>
        </p:nvSpPr>
        <p:spPr>
          <a:xfrm>
            <a:off x="648930" y="2438400"/>
            <a:ext cx="5127029" cy="3785419"/>
          </a:xfrm>
        </p:spPr>
        <p:txBody>
          <a:bodyPr>
            <a:normAutofit/>
          </a:bodyPr>
          <a:lstStyle/>
          <a:p>
            <a:r>
              <a:rPr lang="en-US" dirty="0"/>
              <a:t>@C4pr1c0 – on twitter… </a:t>
            </a:r>
            <a:br>
              <a:rPr lang="en-US" dirty="0"/>
            </a:br>
            <a:r>
              <a:rPr lang="en-US" dirty="0"/>
              <a:t>Feel free to DM me</a:t>
            </a:r>
          </a:p>
        </p:txBody>
      </p:sp>
      <p:pic>
        <p:nvPicPr>
          <p:cNvPr id="5" name="Picture 4" descr="A close up of a logo&#10;&#10;Description automatically generated">
            <a:extLst>
              <a:ext uri="{FF2B5EF4-FFF2-40B4-BE49-F238E27FC236}">
                <a16:creationId xmlns:a16="http://schemas.microsoft.com/office/drawing/2014/main" id="{FEB5EC96-2805-40EE-92DF-689EA893BF96}"/>
              </a:ext>
            </a:extLst>
          </p:cNvPr>
          <p:cNvPicPr>
            <a:picLocks noChangeAspect="1"/>
          </p:cNvPicPr>
          <p:nvPr/>
        </p:nvPicPr>
        <p:blipFill rotWithShape="1">
          <a:blip r:embed="rId2">
            <a:extLst>
              <a:ext uri="{28A0092B-C50C-407E-A947-70E740481C1C}">
                <a14:useLocalDpi xmlns:a14="http://schemas.microsoft.com/office/drawing/2010/main" val="0"/>
              </a:ext>
            </a:extLst>
          </a:blip>
          <a:srcRect l="308" r="1776" b="3"/>
          <a:stretch/>
        </p:blipFill>
        <p:spPr>
          <a:xfrm>
            <a:off x="6090613" y="640082"/>
            <a:ext cx="5461724" cy="5577837"/>
          </a:xfrm>
          <a:prstGeom prst="rect">
            <a:avLst/>
          </a:prstGeom>
          <a:effectLst/>
        </p:spPr>
      </p:pic>
    </p:spTree>
    <p:extLst>
      <p:ext uri="{BB962C8B-B14F-4D97-AF65-F5344CB8AC3E}">
        <p14:creationId xmlns:p14="http://schemas.microsoft.com/office/powerpoint/2010/main" val="1938718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583A-5C1C-4FC7-B114-5C185D5A69A5}"/>
              </a:ext>
            </a:extLst>
          </p:cNvPr>
          <p:cNvSpPr>
            <a:spLocks noGrp="1"/>
          </p:cNvSpPr>
          <p:nvPr>
            <p:ph type="title"/>
          </p:nvPr>
        </p:nvSpPr>
        <p:spPr>
          <a:xfrm>
            <a:off x="648929" y="629266"/>
            <a:ext cx="5127031" cy="1676603"/>
          </a:xfrm>
        </p:spPr>
        <p:txBody>
          <a:bodyPr>
            <a:normAutofit/>
          </a:bodyPr>
          <a:lstStyle/>
          <a:p>
            <a:r>
              <a:rPr lang="en-US" dirty="0"/>
              <a:t>Sources</a:t>
            </a:r>
          </a:p>
        </p:txBody>
      </p:sp>
      <p:sp>
        <p:nvSpPr>
          <p:cNvPr id="3" name="Content Placeholder 2">
            <a:extLst>
              <a:ext uri="{FF2B5EF4-FFF2-40B4-BE49-F238E27FC236}">
                <a16:creationId xmlns:a16="http://schemas.microsoft.com/office/drawing/2014/main" id="{C66B2121-B51E-4671-992A-33176AAB164F}"/>
              </a:ext>
            </a:extLst>
          </p:cNvPr>
          <p:cNvSpPr>
            <a:spLocks noGrp="1"/>
          </p:cNvSpPr>
          <p:nvPr>
            <p:ph idx="1"/>
          </p:nvPr>
        </p:nvSpPr>
        <p:spPr>
          <a:xfrm>
            <a:off x="648930" y="2438400"/>
            <a:ext cx="5127029" cy="3785419"/>
          </a:xfrm>
        </p:spPr>
        <p:txBody>
          <a:bodyPr>
            <a:normAutofit fontScale="77500" lnSpcReduction="20000"/>
          </a:bodyPr>
          <a:lstStyle/>
          <a:p>
            <a:r>
              <a:rPr lang="en-US" dirty="0">
                <a:hlinkClick r:id="rId2"/>
              </a:rPr>
              <a:t>https://blog.docker.com/2019/02/docker-security-update-cve-2018-5736-and-container-security-best-practices/</a:t>
            </a:r>
            <a:endParaRPr lang="en-US" dirty="0"/>
          </a:p>
          <a:p>
            <a:r>
              <a:rPr lang="en-US" dirty="0">
                <a:hlinkClick r:id="rId3"/>
              </a:rPr>
              <a:t>https://docs.docker.com/</a:t>
            </a:r>
            <a:endParaRPr lang="en-US" dirty="0"/>
          </a:p>
          <a:p>
            <a:r>
              <a:rPr lang="en-US" dirty="0">
                <a:hlinkClick r:id="rId4"/>
              </a:rPr>
              <a:t>https://www.youtube.com/watch?v=ib4lx9i6DLA&amp;list=FLU7PgmLMYcRexHCU7rmnxmw&amp;index=4&amp;t=0s</a:t>
            </a:r>
            <a:endParaRPr lang="en-US" dirty="0"/>
          </a:p>
          <a:p>
            <a:r>
              <a:rPr lang="en-US" dirty="0">
                <a:hlinkClick r:id="rId5"/>
              </a:rPr>
              <a:t>https://www.datadoghq.com/docker-adoption/</a:t>
            </a:r>
            <a:endParaRPr lang="en-US" dirty="0"/>
          </a:p>
          <a:p>
            <a:r>
              <a:rPr lang="en-US" dirty="0">
                <a:hlinkClick r:id="rId6"/>
              </a:rPr>
              <a:t>https://docker.com/</a:t>
            </a:r>
            <a:r>
              <a:rPr lang="en-US" dirty="0"/>
              <a:t> </a:t>
            </a:r>
          </a:p>
          <a:p>
            <a:r>
              <a:rPr lang="en-US" dirty="0">
                <a:hlinkClick r:id="rId7"/>
              </a:rPr>
              <a:t>https://capricocave.wordpress.com</a:t>
            </a:r>
            <a:r>
              <a:rPr lang="en-US" dirty="0"/>
              <a:t> </a:t>
            </a:r>
          </a:p>
          <a:p>
            <a:pPr marL="0" indent="0">
              <a:buNone/>
            </a:pPr>
            <a:r>
              <a:rPr lang="en-US" dirty="0"/>
              <a:t> </a:t>
            </a:r>
          </a:p>
        </p:txBody>
      </p:sp>
      <p:pic>
        <p:nvPicPr>
          <p:cNvPr id="5" name="Picture 4" descr="A close up of a logo&#10;&#10;Description automatically generated">
            <a:extLst>
              <a:ext uri="{FF2B5EF4-FFF2-40B4-BE49-F238E27FC236}">
                <a16:creationId xmlns:a16="http://schemas.microsoft.com/office/drawing/2014/main" id="{FEB5EC96-2805-40EE-92DF-689EA893BF96}"/>
              </a:ext>
            </a:extLst>
          </p:cNvPr>
          <p:cNvPicPr>
            <a:picLocks noChangeAspect="1"/>
          </p:cNvPicPr>
          <p:nvPr/>
        </p:nvPicPr>
        <p:blipFill rotWithShape="1">
          <a:blip r:embed="rId8">
            <a:extLst>
              <a:ext uri="{28A0092B-C50C-407E-A947-70E740481C1C}">
                <a14:useLocalDpi xmlns:a14="http://schemas.microsoft.com/office/drawing/2010/main" val="0"/>
              </a:ext>
            </a:extLst>
          </a:blip>
          <a:srcRect l="308" r="1776" b="3"/>
          <a:stretch/>
        </p:blipFill>
        <p:spPr>
          <a:xfrm>
            <a:off x="6090613" y="640082"/>
            <a:ext cx="5461724" cy="5577837"/>
          </a:xfrm>
          <a:prstGeom prst="rect">
            <a:avLst/>
          </a:prstGeom>
          <a:effectLst/>
        </p:spPr>
      </p:pic>
    </p:spTree>
    <p:extLst>
      <p:ext uri="{BB962C8B-B14F-4D97-AF65-F5344CB8AC3E}">
        <p14:creationId xmlns:p14="http://schemas.microsoft.com/office/powerpoint/2010/main" val="1253373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32D574-0724-4813-B634-CEAEF2A30390}"/>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Why do we need to Care?</a:t>
            </a:r>
          </a:p>
        </p:txBody>
      </p:sp>
      <p:sp>
        <p:nvSpPr>
          <p:cNvPr id="1031" name="Content Placeholder 1030">
            <a:extLst>
              <a:ext uri="{FF2B5EF4-FFF2-40B4-BE49-F238E27FC236}">
                <a16:creationId xmlns:a16="http://schemas.microsoft.com/office/drawing/2014/main" id="{B7DDE775-06E3-436E-BC5D-1A4841FB3EAF}"/>
              </a:ext>
            </a:extLst>
          </p:cNvPr>
          <p:cNvSpPr>
            <a:spLocks noGrp="1"/>
          </p:cNvSpPr>
          <p:nvPr>
            <p:ph idx="1"/>
          </p:nvPr>
        </p:nvSpPr>
        <p:spPr>
          <a:xfrm>
            <a:off x="966951" y="3355130"/>
            <a:ext cx="2669407" cy="2427333"/>
          </a:xfrm>
        </p:spPr>
        <p:txBody>
          <a:bodyPr>
            <a:normAutofit/>
          </a:bodyPr>
          <a:lstStyle/>
          <a:p>
            <a:r>
              <a:rPr lang="en-US" sz="1600" dirty="0"/>
              <a:t>This number has only gone up in the past four years</a:t>
            </a:r>
          </a:p>
        </p:txBody>
      </p:sp>
      <p:pic>
        <p:nvPicPr>
          <p:cNvPr id="3" name="Picture 2">
            <a:extLst>
              <a:ext uri="{FF2B5EF4-FFF2-40B4-BE49-F238E27FC236}">
                <a16:creationId xmlns:a16="http://schemas.microsoft.com/office/drawing/2014/main" id="{516F0F49-7CAB-4574-B0C2-1371F0095BFF}"/>
              </a:ext>
            </a:extLst>
          </p:cNvPr>
          <p:cNvPicPr>
            <a:picLocks noChangeAspect="1"/>
          </p:cNvPicPr>
          <p:nvPr/>
        </p:nvPicPr>
        <p:blipFill>
          <a:blip r:embed="rId3"/>
          <a:stretch>
            <a:fillRect/>
          </a:stretch>
        </p:blipFill>
        <p:spPr>
          <a:xfrm>
            <a:off x="4662102" y="1227327"/>
            <a:ext cx="6903723" cy="4280308"/>
          </a:xfrm>
          <a:prstGeom prst="rect">
            <a:avLst/>
          </a:prstGeom>
        </p:spPr>
      </p:pic>
      <p:sp>
        <p:nvSpPr>
          <p:cNvPr id="4" name="Rectangle 3">
            <a:extLst>
              <a:ext uri="{FF2B5EF4-FFF2-40B4-BE49-F238E27FC236}">
                <a16:creationId xmlns:a16="http://schemas.microsoft.com/office/drawing/2014/main" id="{F355ACEB-763B-43D1-A018-A438D8418862}"/>
              </a:ext>
            </a:extLst>
          </p:cNvPr>
          <p:cNvSpPr/>
          <p:nvPr/>
        </p:nvSpPr>
        <p:spPr>
          <a:xfrm>
            <a:off x="6786097" y="6387029"/>
            <a:ext cx="5405903" cy="369332"/>
          </a:xfrm>
          <a:prstGeom prst="rect">
            <a:avLst/>
          </a:prstGeom>
        </p:spPr>
        <p:txBody>
          <a:bodyPr wrap="none">
            <a:spAutoFit/>
          </a:bodyPr>
          <a:lstStyle/>
          <a:p>
            <a:r>
              <a:rPr lang="en-US" dirty="0"/>
              <a:t>Source: </a:t>
            </a:r>
            <a:r>
              <a:rPr lang="en-US" dirty="0">
                <a:hlinkClick r:id="rId4"/>
              </a:rPr>
              <a:t>https://www.datadoghq.com/docker-adoption/</a:t>
            </a:r>
            <a:endParaRPr lang="en-US" dirty="0"/>
          </a:p>
        </p:txBody>
      </p:sp>
    </p:spTree>
    <p:extLst>
      <p:ext uri="{BB962C8B-B14F-4D97-AF65-F5344CB8AC3E}">
        <p14:creationId xmlns:p14="http://schemas.microsoft.com/office/powerpoint/2010/main" val="413530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32D574-0724-4813-B634-CEAEF2A30390}"/>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Why do we need to Care?</a:t>
            </a:r>
          </a:p>
        </p:txBody>
      </p:sp>
      <p:sp>
        <p:nvSpPr>
          <p:cNvPr id="1031" name="Content Placeholder 1030">
            <a:extLst>
              <a:ext uri="{FF2B5EF4-FFF2-40B4-BE49-F238E27FC236}">
                <a16:creationId xmlns:a16="http://schemas.microsoft.com/office/drawing/2014/main" id="{B7DDE775-06E3-436E-BC5D-1A4841FB3EAF}"/>
              </a:ext>
            </a:extLst>
          </p:cNvPr>
          <p:cNvSpPr>
            <a:spLocks noGrp="1"/>
          </p:cNvSpPr>
          <p:nvPr>
            <p:ph idx="1"/>
          </p:nvPr>
        </p:nvSpPr>
        <p:spPr>
          <a:xfrm>
            <a:off x="966951" y="3355130"/>
            <a:ext cx="2669407" cy="2427333"/>
          </a:xfrm>
        </p:spPr>
        <p:txBody>
          <a:bodyPr>
            <a:normAutofit/>
          </a:bodyPr>
          <a:lstStyle/>
          <a:p>
            <a:r>
              <a:rPr lang="en-US" sz="1600" dirty="0"/>
              <a:t>2022 - 30% of hosts are running an unsupported </a:t>
            </a:r>
            <a:r>
              <a:rPr lang="en-US" sz="1600" dirty="0" err="1"/>
              <a:t>containerd</a:t>
            </a:r>
            <a:r>
              <a:rPr lang="en-US" sz="1600" dirty="0"/>
              <a:t> version</a:t>
            </a:r>
          </a:p>
        </p:txBody>
      </p:sp>
      <p:sp>
        <p:nvSpPr>
          <p:cNvPr id="4" name="Rectangle 3">
            <a:extLst>
              <a:ext uri="{FF2B5EF4-FFF2-40B4-BE49-F238E27FC236}">
                <a16:creationId xmlns:a16="http://schemas.microsoft.com/office/drawing/2014/main" id="{F355ACEB-763B-43D1-A018-A438D8418862}"/>
              </a:ext>
            </a:extLst>
          </p:cNvPr>
          <p:cNvSpPr/>
          <p:nvPr/>
        </p:nvSpPr>
        <p:spPr>
          <a:xfrm>
            <a:off x="6786097" y="6387029"/>
            <a:ext cx="5315366" cy="369332"/>
          </a:xfrm>
          <a:prstGeom prst="rect">
            <a:avLst/>
          </a:prstGeom>
        </p:spPr>
        <p:txBody>
          <a:bodyPr wrap="none">
            <a:spAutoFit/>
          </a:bodyPr>
          <a:lstStyle/>
          <a:p>
            <a:r>
              <a:rPr lang="en-US" dirty="0"/>
              <a:t>Source: https://www.datadoghq.com/container-report</a:t>
            </a:r>
          </a:p>
        </p:txBody>
      </p:sp>
      <p:pic>
        <p:nvPicPr>
          <p:cNvPr id="6" name="Picture 5">
            <a:extLst>
              <a:ext uri="{FF2B5EF4-FFF2-40B4-BE49-F238E27FC236}">
                <a16:creationId xmlns:a16="http://schemas.microsoft.com/office/drawing/2014/main" id="{E3CE2555-4FDB-040B-D622-9BB68E738012}"/>
              </a:ext>
            </a:extLst>
          </p:cNvPr>
          <p:cNvPicPr>
            <a:picLocks noChangeAspect="1"/>
          </p:cNvPicPr>
          <p:nvPr/>
        </p:nvPicPr>
        <p:blipFill>
          <a:blip r:embed="rId3"/>
          <a:stretch>
            <a:fillRect/>
          </a:stretch>
        </p:blipFill>
        <p:spPr>
          <a:xfrm>
            <a:off x="5716359" y="1640806"/>
            <a:ext cx="5758218" cy="3428648"/>
          </a:xfrm>
          <a:prstGeom prst="rect">
            <a:avLst/>
          </a:prstGeom>
        </p:spPr>
      </p:pic>
    </p:spTree>
    <p:extLst>
      <p:ext uri="{BB962C8B-B14F-4D97-AF65-F5344CB8AC3E}">
        <p14:creationId xmlns:p14="http://schemas.microsoft.com/office/powerpoint/2010/main" val="2841550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32D574-0724-4813-B634-CEAEF2A30390}"/>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Why do we need to Care?</a:t>
            </a:r>
          </a:p>
        </p:txBody>
      </p:sp>
      <p:sp>
        <p:nvSpPr>
          <p:cNvPr id="1031" name="Content Placeholder 1030">
            <a:extLst>
              <a:ext uri="{FF2B5EF4-FFF2-40B4-BE49-F238E27FC236}">
                <a16:creationId xmlns:a16="http://schemas.microsoft.com/office/drawing/2014/main" id="{B7DDE775-06E3-436E-BC5D-1A4841FB3EAF}"/>
              </a:ext>
            </a:extLst>
          </p:cNvPr>
          <p:cNvSpPr>
            <a:spLocks noGrp="1"/>
          </p:cNvSpPr>
          <p:nvPr>
            <p:ph idx="1"/>
          </p:nvPr>
        </p:nvSpPr>
        <p:spPr>
          <a:xfrm>
            <a:off x="966951" y="3355130"/>
            <a:ext cx="2669407" cy="2427333"/>
          </a:xfrm>
        </p:spPr>
        <p:txBody>
          <a:bodyPr>
            <a:normAutofit/>
          </a:bodyPr>
          <a:lstStyle/>
          <a:p>
            <a:r>
              <a:rPr lang="en-US" sz="1600" dirty="0"/>
              <a:t>2022 – Probably some sensitive stuff in those OUT-OF-DATE CONTAINERD VERSIONS.</a:t>
            </a:r>
          </a:p>
        </p:txBody>
      </p:sp>
      <p:sp>
        <p:nvSpPr>
          <p:cNvPr id="4" name="Rectangle 3">
            <a:extLst>
              <a:ext uri="{FF2B5EF4-FFF2-40B4-BE49-F238E27FC236}">
                <a16:creationId xmlns:a16="http://schemas.microsoft.com/office/drawing/2014/main" id="{F355ACEB-763B-43D1-A018-A438D8418862}"/>
              </a:ext>
            </a:extLst>
          </p:cNvPr>
          <p:cNvSpPr/>
          <p:nvPr/>
        </p:nvSpPr>
        <p:spPr>
          <a:xfrm>
            <a:off x="6786097" y="6387029"/>
            <a:ext cx="5315366" cy="369332"/>
          </a:xfrm>
          <a:prstGeom prst="rect">
            <a:avLst/>
          </a:prstGeom>
        </p:spPr>
        <p:txBody>
          <a:bodyPr wrap="none">
            <a:spAutoFit/>
          </a:bodyPr>
          <a:lstStyle/>
          <a:p>
            <a:r>
              <a:rPr lang="en-US" dirty="0"/>
              <a:t>Source: https://www.datadoghq.com/container-report</a:t>
            </a:r>
          </a:p>
        </p:txBody>
      </p:sp>
      <p:pic>
        <p:nvPicPr>
          <p:cNvPr id="5" name="Picture 4">
            <a:extLst>
              <a:ext uri="{FF2B5EF4-FFF2-40B4-BE49-F238E27FC236}">
                <a16:creationId xmlns:a16="http://schemas.microsoft.com/office/drawing/2014/main" id="{B2861A1E-29FB-DECA-7A31-AF2FB38C02A2}"/>
              </a:ext>
            </a:extLst>
          </p:cNvPr>
          <p:cNvPicPr>
            <a:picLocks noChangeAspect="1"/>
          </p:cNvPicPr>
          <p:nvPr/>
        </p:nvPicPr>
        <p:blipFill>
          <a:blip r:embed="rId3"/>
          <a:stretch>
            <a:fillRect/>
          </a:stretch>
        </p:blipFill>
        <p:spPr>
          <a:xfrm>
            <a:off x="5259665" y="1393719"/>
            <a:ext cx="6591957" cy="3922822"/>
          </a:xfrm>
          <a:prstGeom prst="rect">
            <a:avLst/>
          </a:prstGeom>
        </p:spPr>
      </p:pic>
    </p:spTree>
    <p:extLst>
      <p:ext uri="{BB962C8B-B14F-4D97-AF65-F5344CB8AC3E}">
        <p14:creationId xmlns:p14="http://schemas.microsoft.com/office/powerpoint/2010/main" val="295363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ABC7-6417-4070-9511-0CA7B6EDE7E6}"/>
              </a:ext>
            </a:extLst>
          </p:cNvPr>
          <p:cNvSpPr>
            <a:spLocks noGrp="1"/>
          </p:cNvSpPr>
          <p:nvPr>
            <p:ph type="title"/>
          </p:nvPr>
        </p:nvSpPr>
        <p:spPr/>
        <p:txBody>
          <a:bodyPr/>
          <a:lstStyle/>
          <a:p>
            <a:r>
              <a:rPr lang="en-US" dirty="0"/>
              <a:t>RTFM Containers</a:t>
            </a:r>
          </a:p>
        </p:txBody>
      </p:sp>
      <p:sp>
        <p:nvSpPr>
          <p:cNvPr id="3" name="Content Placeholder 2">
            <a:extLst>
              <a:ext uri="{FF2B5EF4-FFF2-40B4-BE49-F238E27FC236}">
                <a16:creationId xmlns:a16="http://schemas.microsoft.com/office/drawing/2014/main" id="{950AA34F-81EF-40B5-934D-2A936AF76C53}"/>
              </a:ext>
            </a:extLst>
          </p:cNvPr>
          <p:cNvSpPr>
            <a:spLocks noGrp="1"/>
          </p:cNvSpPr>
          <p:nvPr>
            <p:ph idx="1"/>
          </p:nvPr>
        </p:nvSpPr>
        <p:spPr/>
        <p:txBody>
          <a:bodyPr/>
          <a:lstStyle/>
          <a:p>
            <a:r>
              <a:rPr lang="en-US" dirty="0"/>
              <a:t>So what is a Container?</a:t>
            </a:r>
          </a:p>
          <a:p>
            <a:pPr lvl="1"/>
            <a:r>
              <a:rPr lang="en-US" dirty="0"/>
              <a:t>It’s like a Virtual Machine but it isn’t…</a:t>
            </a:r>
          </a:p>
        </p:txBody>
      </p:sp>
      <p:pic>
        <p:nvPicPr>
          <p:cNvPr id="2052" name="Picture 4" descr="https://www.docker.com/sites/default/files/d8/2018-11/docker-containerized-appliction-blue-border_2.png">
            <a:extLst>
              <a:ext uri="{FF2B5EF4-FFF2-40B4-BE49-F238E27FC236}">
                <a16:creationId xmlns:a16="http://schemas.microsoft.com/office/drawing/2014/main" id="{5E3164AA-06C4-44A8-B677-867E5077D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782" y="2714787"/>
            <a:ext cx="4699000" cy="37536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ocker.com/sites/default/files/d8/2018-11/container-vm-whatcontainer_2.png">
            <a:extLst>
              <a:ext uri="{FF2B5EF4-FFF2-40B4-BE49-F238E27FC236}">
                <a16:creationId xmlns:a16="http://schemas.microsoft.com/office/drawing/2014/main" id="{5FE76634-588A-446B-BCCB-B00F07261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94544"/>
            <a:ext cx="4749682" cy="37941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3AB8C7-4257-4DAB-91BB-0F43049D2C6E}"/>
              </a:ext>
            </a:extLst>
          </p:cNvPr>
          <p:cNvSpPr txBox="1"/>
          <p:nvPr/>
        </p:nvSpPr>
        <p:spPr>
          <a:xfrm>
            <a:off x="10209320" y="6467517"/>
            <a:ext cx="2769833" cy="369332"/>
          </a:xfrm>
          <a:prstGeom prst="rect">
            <a:avLst/>
          </a:prstGeom>
          <a:noFill/>
        </p:spPr>
        <p:txBody>
          <a:bodyPr wrap="square" rtlCol="0">
            <a:spAutoFit/>
          </a:bodyPr>
          <a:lstStyle/>
          <a:p>
            <a:r>
              <a:rPr lang="en-US" dirty="0"/>
              <a:t>Source: Docker.com</a:t>
            </a:r>
          </a:p>
        </p:txBody>
      </p:sp>
    </p:spTree>
    <p:extLst>
      <p:ext uri="{BB962C8B-B14F-4D97-AF65-F5344CB8AC3E}">
        <p14:creationId xmlns:p14="http://schemas.microsoft.com/office/powerpoint/2010/main" val="1650139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ABC7-6417-4070-9511-0CA7B6EDE7E6}"/>
              </a:ext>
            </a:extLst>
          </p:cNvPr>
          <p:cNvSpPr>
            <a:spLocks noGrp="1"/>
          </p:cNvSpPr>
          <p:nvPr>
            <p:ph type="title"/>
          </p:nvPr>
        </p:nvSpPr>
        <p:spPr/>
        <p:txBody>
          <a:bodyPr/>
          <a:lstStyle/>
          <a:p>
            <a:r>
              <a:rPr lang="en-US" dirty="0"/>
              <a:t>RTFM Containers</a:t>
            </a:r>
          </a:p>
        </p:txBody>
      </p:sp>
      <p:sp>
        <p:nvSpPr>
          <p:cNvPr id="3" name="Content Placeholder 2">
            <a:extLst>
              <a:ext uri="{FF2B5EF4-FFF2-40B4-BE49-F238E27FC236}">
                <a16:creationId xmlns:a16="http://schemas.microsoft.com/office/drawing/2014/main" id="{950AA34F-81EF-40B5-934D-2A936AF76C53}"/>
              </a:ext>
            </a:extLst>
          </p:cNvPr>
          <p:cNvSpPr>
            <a:spLocks noGrp="1"/>
          </p:cNvSpPr>
          <p:nvPr>
            <p:ph idx="1"/>
          </p:nvPr>
        </p:nvSpPr>
        <p:spPr/>
        <p:txBody>
          <a:bodyPr/>
          <a:lstStyle/>
          <a:p>
            <a:r>
              <a:rPr lang="en-US" dirty="0"/>
              <a:t>So what is a Container?</a:t>
            </a:r>
          </a:p>
          <a:p>
            <a:pPr lvl="1"/>
            <a:r>
              <a:rPr lang="en-US" dirty="0"/>
              <a:t>It’s like a Virtual Machine but it isn’t…</a:t>
            </a:r>
          </a:p>
        </p:txBody>
      </p:sp>
      <p:sp>
        <p:nvSpPr>
          <p:cNvPr id="4" name="TextBox 3">
            <a:extLst>
              <a:ext uri="{FF2B5EF4-FFF2-40B4-BE49-F238E27FC236}">
                <a16:creationId xmlns:a16="http://schemas.microsoft.com/office/drawing/2014/main" id="{F43AB8C7-4257-4DAB-91BB-0F43049D2C6E}"/>
              </a:ext>
            </a:extLst>
          </p:cNvPr>
          <p:cNvSpPr txBox="1"/>
          <p:nvPr/>
        </p:nvSpPr>
        <p:spPr>
          <a:xfrm>
            <a:off x="9574511" y="6488668"/>
            <a:ext cx="2769833" cy="369332"/>
          </a:xfrm>
          <a:prstGeom prst="rect">
            <a:avLst/>
          </a:prstGeom>
          <a:noFill/>
        </p:spPr>
        <p:txBody>
          <a:bodyPr wrap="square" rtlCol="0">
            <a:spAutoFit/>
          </a:bodyPr>
          <a:lstStyle/>
          <a:p>
            <a:r>
              <a:rPr lang="en-US" dirty="0"/>
              <a:t>Source: morguefile.com</a:t>
            </a:r>
          </a:p>
        </p:txBody>
      </p:sp>
      <p:pic>
        <p:nvPicPr>
          <p:cNvPr id="6" name="Picture 5" descr="A picture containing indoor&#10;&#10;Description automatically generated">
            <a:extLst>
              <a:ext uri="{FF2B5EF4-FFF2-40B4-BE49-F238E27FC236}">
                <a16:creationId xmlns:a16="http://schemas.microsoft.com/office/drawing/2014/main" id="{167E5D6B-2349-4C5C-9DB3-2B09A96CA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837022"/>
            <a:ext cx="4863429" cy="3651646"/>
          </a:xfrm>
          <a:prstGeom prst="rect">
            <a:avLst/>
          </a:prstGeom>
        </p:spPr>
      </p:pic>
      <p:pic>
        <p:nvPicPr>
          <p:cNvPr id="10" name="Picture 9" descr="A large ship in a body of water&#10;&#10;Description automatically generated">
            <a:extLst>
              <a:ext uri="{FF2B5EF4-FFF2-40B4-BE49-F238E27FC236}">
                <a16:creationId xmlns:a16="http://schemas.microsoft.com/office/drawing/2014/main" id="{6DD1C742-A7CF-4ACB-889F-EA960F934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0341"/>
            <a:ext cx="5551503" cy="3688327"/>
          </a:xfrm>
          <a:prstGeom prst="rect">
            <a:avLst/>
          </a:prstGeom>
        </p:spPr>
      </p:pic>
    </p:spTree>
    <p:extLst>
      <p:ext uri="{BB962C8B-B14F-4D97-AF65-F5344CB8AC3E}">
        <p14:creationId xmlns:p14="http://schemas.microsoft.com/office/powerpoint/2010/main" val="1941217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1253</Words>
  <Application>Microsoft Office PowerPoint</Application>
  <PresentationFormat>Widescreen</PresentationFormat>
  <Paragraphs>212</Paragraphs>
  <Slides>49</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Container Crisis 3: More Containers More Problems</vt:lpstr>
      <vt:lpstr>~# Whoami </vt:lpstr>
      <vt:lpstr>Index.php</vt:lpstr>
      <vt:lpstr>Why do we need to Care?</vt:lpstr>
      <vt:lpstr>Why do we need to Care?</vt:lpstr>
      <vt:lpstr>Why do we need to Care?</vt:lpstr>
      <vt:lpstr>Why do we need to Care?</vt:lpstr>
      <vt:lpstr>RTFM Containers</vt:lpstr>
      <vt:lpstr>RTFM Containers</vt:lpstr>
      <vt:lpstr>RTFM Containers</vt:lpstr>
      <vt:lpstr>Penetration Testing Uses</vt:lpstr>
      <vt:lpstr>Penetration Testing Uses</vt:lpstr>
      <vt:lpstr>Penetration Testing Uses</vt:lpstr>
      <vt:lpstr>Penetration Testing Uses</vt:lpstr>
      <vt:lpstr>HACK THE PLANET!!! (container edition)</vt:lpstr>
      <vt:lpstr>Getting onto the container</vt:lpstr>
      <vt:lpstr>Check your privilege(s) </vt:lpstr>
      <vt:lpstr>Check your privilege(s) </vt:lpstr>
      <vt:lpstr>PowerPoint Presentation</vt:lpstr>
      <vt:lpstr>Well…that’s cool.</vt:lpstr>
      <vt:lpstr>Hack the botnet…</vt:lpstr>
      <vt:lpstr>Hack the botnet…</vt:lpstr>
      <vt:lpstr>Hack the botnet…</vt:lpstr>
      <vt:lpstr>Hack the botnet…</vt:lpstr>
      <vt:lpstr>Hack the botnet…</vt:lpstr>
      <vt:lpstr>Hack the botnet…</vt:lpstr>
      <vt:lpstr>Hack the botnet…</vt:lpstr>
      <vt:lpstr>Hack the botnet…</vt:lpstr>
      <vt:lpstr>Hack the botnet…</vt:lpstr>
      <vt:lpstr>Time to inspect the image</vt:lpstr>
      <vt:lpstr>Hack the botnet…</vt:lpstr>
      <vt:lpstr>Hack the botnet…</vt:lpstr>
      <vt:lpstr>Hack the botnet…</vt:lpstr>
      <vt:lpstr>Hack the botnet…</vt:lpstr>
      <vt:lpstr>Hack the botnet…</vt:lpstr>
      <vt:lpstr>Hack the botnet…</vt:lpstr>
      <vt:lpstr>Hack the botnet…</vt:lpstr>
      <vt:lpstr>Hack the botnet…</vt:lpstr>
      <vt:lpstr>Tool To Find/Track The bots</vt:lpstr>
      <vt:lpstr>State of Crypto-Jacking Botnets (2022)</vt:lpstr>
      <vt:lpstr>State of Crypto-Jacking Botnets  (State-Sponsored?)</vt:lpstr>
      <vt:lpstr>State of Crypto-Jacking Botnets</vt:lpstr>
      <vt:lpstr>State of Crypto-Jacking Botnets</vt:lpstr>
      <vt:lpstr>State of Crypto-Jacking Botnets</vt:lpstr>
      <vt:lpstr>State of Crypto-Jacking Botnets</vt:lpstr>
      <vt:lpstr>State of Crypto-Jacking Botnets</vt:lpstr>
      <vt:lpstr>Conclusion</vt:lpstr>
      <vt:lpstr>Q&amp;A TIME</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All your containers are belong to us</dc:title>
  <dc:creator>Nathaniel Johnson</dc:creator>
  <cp:lastModifiedBy>Nathaniel Johnson</cp:lastModifiedBy>
  <cp:revision>3</cp:revision>
  <dcterms:created xsi:type="dcterms:W3CDTF">2019-07-03T04:00:37Z</dcterms:created>
  <dcterms:modified xsi:type="dcterms:W3CDTF">2022-11-07T03:11:04Z</dcterms:modified>
</cp:coreProperties>
</file>